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wmv" ContentType="video/x-ms-wmv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02" r:id="rId2"/>
    <p:sldId id="305" r:id="rId3"/>
    <p:sldId id="303" r:id="rId4"/>
    <p:sldId id="304" r:id="rId5"/>
    <p:sldId id="261" r:id="rId6"/>
    <p:sldId id="284" r:id="rId7"/>
    <p:sldId id="263" r:id="rId8"/>
    <p:sldId id="330" r:id="rId9"/>
    <p:sldId id="285" r:id="rId10"/>
    <p:sldId id="287" r:id="rId11"/>
    <p:sldId id="286" r:id="rId12"/>
    <p:sldId id="282" r:id="rId13"/>
    <p:sldId id="306" r:id="rId14"/>
    <p:sldId id="307" r:id="rId15"/>
    <p:sldId id="329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8" r:id="rId32"/>
    <p:sldId id="323" r:id="rId33"/>
    <p:sldId id="324" r:id="rId34"/>
    <p:sldId id="325" r:id="rId35"/>
    <p:sldId id="326" r:id="rId36"/>
    <p:sldId id="32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66" d="100"/>
          <a:sy n="66" d="100"/>
        </p:scale>
        <p:origin x="-690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28909\My%20Documents\DASANI\2011\Plantbottle\Research\Trigger%20Survey\Copy%20of%20Bottled%20Water%20Trigger%20Survey-%20Prelim%20Topline%20Results%2022Aug11%20%20G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explosion val="7"/>
          <c:dPt>
            <c:idx val="0"/>
            <c:bubble3D val="0"/>
            <c:spPr>
              <a:solidFill>
                <a:srgbClr val="FF0000"/>
              </a:solidFill>
            </c:spPr>
          </c:dPt>
          <c:dPt>
            <c:idx val="1"/>
            <c:bubble3D val="0"/>
            <c:spPr>
              <a:solidFill>
                <a:srgbClr val="C00000"/>
              </a:solidFill>
            </c:spPr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</c:spPr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</c:spPr>
          </c:dPt>
          <c:dPt>
            <c:idx val="4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dPt>
            <c:idx val="5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</c:spPr>
          </c:dPt>
          <c:dPt>
            <c:idx val="6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Lbls>
            <c:dLbl>
              <c:idx val="3"/>
              <c:layout>
                <c:manualLayout>
                  <c:x val="0.10667435967055842"/>
                  <c:y val="4.2519685039370076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4.6024300841705133E-2"/>
                  <c:y val="0.10104166666666667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Sheet1!$A$2:$A$8</c:f>
              <c:strCache>
                <c:ptCount val="7"/>
                <c:pt idx="0">
                  <c:v>NR PET</c:v>
                </c:pt>
                <c:pt idx="1">
                  <c:v>RR PET</c:v>
                </c:pt>
                <c:pt idx="2">
                  <c:v>Cans</c:v>
                </c:pt>
                <c:pt idx="3">
                  <c:v>NR Glass</c:v>
                </c:pt>
                <c:pt idx="4">
                  <c:v>RR Glass</c:v>
                </c:pt>
                <c:pt idx="5">
                  <c:v>Fountain</c:v>
                </c:pt>
                <c:pt idx="6">
                  <c:v>Other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51</c:v>
                </c:pt>
                <c:pt idx="1">
                  <c:v>7</c:v>
                </c:pt>
                <c:pt idx="2">
                  <c:v>14</c:v>
                </c:pt>
                <c:pt idx="3">
                  <c:v>1</c:v>
                </c:pt>
                <c:pt idx="4">
                  <c:v>12</c:v>
                </c:pt>
                <c:pt idx="5">
                  <c:v>10</c:v>
                </c:pt>
                <c:pt idx="6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 dirty="0" smtClean="0"/>
              <a:t>Strong Volume</a:t>
            </a:r>
            <a:r>
              <a:rPr lang="en-US" sz="2000" baseline="0" dirty="0" smtClean="0"/>
              <a:t> Growth </a:t>
            </a:r>
            <a:endParaRPr lang="en-US" sz="1600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"/>
          <c:y val="7.6656249999999995E-2"/>
          <c:w val="1"/>
          <c:h val="0.79865108267716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Lbls>
            <c:dLbl>
              <c:idx val="0"/>
              <c:tx>
                <c:rich>
                  <a:bodyPr/>
                  <a:lstStyle/>
                  <a:p>
                    <a:pPr>
                      <a:defRPr sz="1800" b="1">
                        <a:solidFill>
                          <a:schemeClr val="bg1"/>
                        </a:solidFill>
                      </a:defRPr>
                    </a:pPr>
                    <a:r>
                      <a:rPr lang="en-US" sz="1400" b="1" dirty="0" smtClean="0"/>
                      <a:t>+10.0%</a:t>
                    </a:r>
                    <a:endParaRPr lang="en-US" sz="1400" b="1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Water Category</c:v>
                </c:pt>
                <c:pt idx="1">
                  <c:v>Dasani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78127872"/>
        <c:axId val="78129792"/>
      </c:barChart>
      <c:catAx>
        <c:axId val="78127872"/>
        <c:scaling>
          <c:orientation val="minMax"/>
        </c:scaling>
        <c:delete val="0"/>
        <c:axPos val="b"/>
        <c:majorTickMark val="out"/>
        <c:minorTickMark val="none"/>
        <c:tickLblPos val="nextTo"/>
        <c:crossAx val="78129792"/>
        <c:crosses val="autoZero"/>
        <c:auto val="1"/>
        <c:lblAlgn val="ctr"/>
        <c:lblOffset val="100"/>
        <c:noMultiLvlLbl val="0"/>
      </c:catAx>
      <c:valAx>
        <c:axId val="781297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8127872"/>
        <c:crossesAt val="1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604683039408702E-2"/>
          <c:y val="0.102424704971445"/>
          <c:w val="0.86183549196190901"/>
          <c:h val="0.712505468066491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'wave 1 through 11'!$I$116</c:f>
              <c:strCache>
                <c:ptCount val="1"/>
                <c:pt idx="0">
                  <c:v>PreLaunch </c:v>
                </c:pt>
              </c:strCache>
            </c:strRef>
          </c:tx>
          <c:invertIfNegative val="0"/>
          <c:cat>
            <c:strRef>
              <c:f>'wave 1 through 11'!$J$115:$L$115</c:f>
              <c:strCache>
                <c:ptCount val="3"/>
                <c:pt idx="0">
                  <c:v>Dasani</c:v>
                </c:pt>
                <c:pt idx="1">
                  <c:v>Aquafina</c:v>
                </c:pt>
                <c:pt idx="2">
                  <c:v>Pure Life</c:v>
                </c:pt>
              </c:strCache>
            </c:strRef>
          </c:cat>
          <c:val>
            <c:numRef>
              <c:f>'wave 1 through 11'!$J$116:$L$116</c:f>
              <c:numCache>
                <c:formatCode>0</c:formatCode>
                <c:ptCount val="3"/>
                <c:pt idx="0">
                  <c:v>29.2</c:v>
                </c:pt>
                <c:pt idx="1">
                  <c:v>24.4</c:v>
                </c:pt>
                <c:pt idx="2">
                  <c:v>24.65</c:v>
                </c:pt>
              </c:numCache>
            </c:numRef>
          </c:val>
        </c:ser>
        <c:ser>
          <c:idx val="1"/>
          <c:order val="1"/>
          <c:tx>
            <c:strRef>
              <c:f>'wave 1 through 11'!$I$117</c:f>
              <c:strCache>
                <c:ptCount val="1"/>
                <c:pt idx="0">
                  <c:v>Latest Period </c:v>
                </c:pt>
              </c:strCache>
            </c:strRef>
          </c:tx>
          <c:invertIfNegative val="0"/>
          <c:cat>
            <c:strRef>
              <c:f>'wave 1 through 11'!$J$115:$L$115</c:f>
              <c:strCache>
                <c:ptCount val="3"/>
                <c:pt idx="0">
                  <c:v>Dasani</c:v>
                </c:pt>
                <c:pt idx="1">
                  <c:v>Aquafina</c:v>
                </c:pt>
                <c:pt idx="2">
                  <c:v>Pure Life</c:v>
                </c:pt>
              </c:strCache>
            </c:strRef>
          </c:cat>
          <c:val>
            <c:numRef>
              <c:f>'wave 1 through 11'!$J$117:$L$117</c:f>
              <c:numCache>
                <c:formatCode>0</c:formatCode>
                <c:ptCount val="3"/>
                <c:pt idx="0">
                  <c:v>42.8</c:v>
                </c:pt>
                <c:pt idx="1">
                  <c:v>30.2</c:v>
                </c:pt>
                <c:pt idx="2">
                  <c:v>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245248"/>
        <c:axId val="78251136"/>
      </c:barChart>
      <c:catAx>
        <c:axId val="782452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78251136"/>
        <c:crosses val="autoZero"/>
        <c:auto val="1"/>
        <c:lblAlgn val="ctr"/>
        <c:lblOffset val="100"/>
        <c:noMultiLvlLbl val="0"/>
      </c:catAx>
      <c:valAx>
        <c:axId val="78251136"/>
        <c:scaling>
          <c:orientation val="minMax"/>
          <c:min val="20"/>
        </c:scaling>
        <c:delete val="0"/>
        <c:axPos val="l"/>
        <c:numFmt formatCode="0" sourceLinked="1"/>
        <c:majorTickMark val="out"/>
        <c:minorTickMark val="none"/>
        <c:tickLblPos val="nextTo"/>
        <c:crossAx val="78245248"/>
        <c:crosses val="autoZero"/>
        <c:crossBetween val="between"/>
      </c:valAx>
    </c:plotArea>
    <c:legend>
      <c:legendPos val="tr"/>
      <c:layout>
        <c:manualLayout>
          <c:xMode val="edge"/>
          <c:yMode val="edge"/>
          <c:x val="0.64189492260399394"/>
          <c:y val="5.5028643629635797E-2"/>
          <c:w val="0.322302885913482"/>
          <c:h val="0.34212628433540199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0.61225</cdr:x>
      <cdr:y>0.2574</cdr:y>
    </cdr:from>
    <cdr:to>
      <cdr:x>0.89116</cdr:x>
      <cdr:y>0.43577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007221" y="1046072"/>
          <a:ext cx="914400" cy="724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b="1" dirty="0" smtClean="0">
              <a:solidFill>
                <a:schemeClr val="bg1"/>
              </a:solidFill>
            </a:rPr>
            <a:t>+20.0</a:t>
          </a:r>
          <a:r>
            <a:rPr lang="en-US" sz="1600" b="1" dirty="0" smtClean="0">
              <a:solidFill>
                <a:schemeClr val="bg1"/>
              </a:solidFill>
            </a:rPr>
            <a:t>%</a:t>
          </a:r>
          <a:endParaRPr lang="en-US" sz="1600" b="1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4E97E-D442-4D98-90E7-94DA935436DC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1D3CA-4B49-4DA7-9F4D-FC147069F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6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F007E-A352-4E9F-B7C4-FDBD81C287E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72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DC6A31-D2AC-4A18-8507-7FB91985B5A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47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DC6A31-D2AC-4A18-8507-7FB91985B5A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47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AA41A-89E5-40C7-ABF0-35C7A1701B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6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CEAAA7-0481-482C-B45D-456E6294010D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0412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816" y="4343717"/>
            <a:ext cx="5028370" cy="4112297"/>
          </a:xfrm>
          <a:noFill/>
          <a:ln/>
        </p:spPr>
        <p:txBody>
          <a:bodyPr>
            <a:normAutofit/>
          </a:bodyPr>
          <a:lstStyle/>
          <a:p>
            <a:pPr eaLnBrk="1" hangingPunct="1"/>
            <a:r>
              <a:rPr lang="fr-FR" dirty="0" smtClean="0"/>
              <a:t>TCCC BY NUMBERS</a:t>
            </a:r>
          </a:p>
          <a:p>
            <a:pPr eaLnBrk="1" hangingPunct="1"/>
            <a:endParaRPr lang="fr-FR" dirty="0" smtClean="0"/>
          </a:p>
          <a:p>
            <a:pPr eaLnBrk="1" hangingPunct="1"/>
            <a:r>
              <a:rPr lang="fr-FR" dirty="0" smtClean="0"/>
              <a:t>15</a:t>
            </a:r>
            <a:r>
              <a:rPr lang="fr-FR" baseline="0" dirty="0" smtClean="0"/>
              <a:t> billion dollar brands</a:t>
            </a:r>
          </a:p>
          <a:p>
            <a:pPr eaLnBrk="1" hangingPunct="1"/>
            <a:r>
              <a:rPr lang="fr-FR" baseline="0" dirty="0" smtClean="0"/>
              <a:t>206 countries (</a:t>
            </a:r>
            <a:r>
              <a:rPr lang="fr-FR" baseline="0" dirty="0" err="1" smtClean="0"/>
              <a:t>we’re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giant</a:t>
            </a:r>
            <a:r>
              <a:rPr lang="fr-FR" baseline="0" dirty="0" smtClean="0"/>
              <a:t> network of local </a:t>
            </a:r>
            <a:r>
              <a:rPr lang="fr-FR" baseline="0" dirty="0" err="1" smtClean="0"/>
              <a:t>companies</a:t>
            </a:r>
            <a:r>
              <a:rPr lang="fr-FR" baseline="0" dirty="0" smtClean="0"/>
              <a:t> in 206 countries—more </a:t>
            </a:r>
            <a:r>
              <a:rPr lang="fr-FR" baseline="0" dirty="0" err="1" smtClean="0"/>
              <a:t>than</a:t>
            </a:r>
            <a:r>
              <a:rPr lang="fr-FR" baseline="0" dirty="0" smtClean="0"/>
              <a:t> the UN)</a:t>
            </a:r>
          </a:p>
          <a:p>
            <a:pPr eaLnBrk="1" hangingPunct="1"/>
            <a:r>
              <a:rPr lang="fr-FR" baseline="0" dirty="0" smtClean="0"/>
              <a:t>3500 </a:t>
            </a:r>
            <a:r>
              <a:rPr lang="fr-FR" baseline="0" dirty="0" err="1" smtClean="0"/>
              <a:t>products</a:t>
            </a:r>
            <a:endParaRPr lang="fr-FR" baseline="0" dirty="0" smtClean="0"/>
          </a:p>
          <a:p>
            <a:pPr eaLnBrk="1" hangingPunct="1"/>
            <a:r>
              <a:rPr lang="fr-FR" baseline="0" dirty="0" smtClean="0"/>
              <a:t>700,000 </a:t>
            </a:r>
            <a:r>
              <a:rPr lang="fr-FR" baseline="0" dirty="0" err="1" smtClean="0"/>
              <a:t>employees</a:t>
            </a:r>
            <a:endParaRPr lang="fr-FR" baseline="0" dirty="0" smtClean="0"/>
          </a:p>
          <a:p>
            <a:pPr eaLnBrk="1" hangingPunct="1"/>
            <a:r>
              <a:rPr lang="fr-FR" baseline="0" dirty="0" smtClean="0"/>
              <a:t>20 million </a:t>
            </a:r>
            <a:r>
              <a:rPr lang="fr-FR" baseline="0" dirty="0" err="1" smtClean="0"/>
              <a:t>customers</a:t>
            </a:r>
            <a:endParaRPr lang="fr-FR" baseline="0" dirty="0" smtClean="0"/>
          </a:p>
          <a:p>
            <a:pPr eaLnBrk="1" hangingPunct="1"/>
            <a:r>
              <a:rPr lang="fr-FR" baseline="0" dirty="0" smtClean="0"/>
              <a:t>1.8 billion </a:t>
            </a:r>
            <a:r>
              <a:rPr lang="fr-FR" baseline="0" dirty="0" err="1" smtClean="0"/>
              <a:t>servings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day</a:t>
            </a:r>
            <a:endParaRPr lang="fr-FR" baseline="0" dirty="0" smtClean="0"/>
          </a:p>
          <a:p>
            <a:pPr eaLnBrk="1" hangingPunct="1"/>
            <a:endParaRPr lang="fr-FR" baseline="0" dirty="0" smtClean="0"/>
          </a:p>
          <a:p>
            <a:pPr eaLnBrk="1" hangingPunct="1"/>
            <a:r>
              <a:rPr lang="fr-FR" baseline="0" dirty="0" smtClean="0"/>
              <a:t>REFLECT ON TWO NUMBERS:</a:t>
            </a:r>
          </a:p>
          <a:p>
            <a:pPr eaLnBrk="1" hangingPunct="1"/>
            <a:endParaRPr lang="fr-FR" baseline="0" dirty="0" smtClean="0"/>
          </a:p>
          <a:p>
            <a:pPr marL="225148" indent="-225148">
              <a:buAutoNum type="arabicParenR"/>
            </a:pPr>
            <a:r>
              <a:rPr lang="fr-FR" baseline="0" dirty="0" smtClean="0"/>
              <a:t>3,500 </a:t>
            </a:r>
            <a:r>
              <a:rPr lang="fr-FR" baseline="0" dirty="0" err="1" smtClean="0"/>
              <a:t>product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offerings</a:t>
            </a:r>
            <a:r>
              <a:rPr lang="fr-FR" baseline="0" dirty="0" smtClean="0"/>
              <a:t>.  </a:t>
            </a:r>
            <a:r>
              <a:rPr lang="fr-FR" baseline="0" dirty="0" err="1" smtClean="0"/>
              <a:t>Highlights</a:t>
            </a:r>
            <a:r>
              <a:rPr lang="fr-FR" baseline="0" dirty="0" smtClean="0"/>
              <a:t> local nature of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business made up of over 300 </a:t>
            </a:r>
            <a:r>
              <a:rPr lang="fr-FR" baseline="0" dirty="0" err="1" smtClean="0"/>
              <a:t>independent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bottlers</a:t>
            </a:r>
            <a:r>
              <a:rPr lang="fr-FR" baseline="0" dirty="0" smtClean="0"/>
              <a:t>. 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locally</a:t>
            </a:r>
            <a:r>
              <a:rPr lang="fr-FR" baseline="0" dirty="0" smtClean="0"/>
              <a:t> relevant </a:t>
            </a:r>
            <a:r>
              <a:rPr lang="fr-FR" baseline="0" dirty="0" err="1" smtClean="0"/>
              <a:t>products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meet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desires</a:t>
            </a:r>
            <a:r>
              <a:rPr lang="fr-FR" baseline="0" dirty="0" smtClean="0"/>
              <a:t>.  Our business </a:t>
            </a:r>
            <a:r>
              <a:rPr lang="fr-FR" baseline="0" dirty="0" err="1" smtClean="0"/>
              <a:t>depends</a:t>
            </a:r>
            <a:r>
              <a:rPr lang="fr-FR" baseline="0" dirty="0" smtClean="0"/>
              <a:t> on long-</a:t>
            </a:r>
            <a:r>
              <a:rPr lang="fr-FR" baseline="0" dirty="0" err="1" smtClean="0"/>
              <a:t>term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sustainability</a:t>
            </a:r>
            <a:r>
              <a:rPr lang="fr-FR" baseline="0" dirty="0" smtClean="0"/>
              <a:t> of local </a:t>
            </a:r>
            <a:r>
              <a:rPr lang="fr-FR" baseline="0" dirty="0" err="1" smtClean="0"/>
              <a:t>resources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aren’t</a:t>
            </a:r>
            <a:r>
              <a:rPr lang="fr-FR" baseline="0" dirty="0" smtClean="0"/>
              <a:t> shipping </a:t>
            </a:r>
            <a:r>
              <a:rPr lang="fr-FR" baseline="0" dirty="0" err="1" smtClean="0"/>
              <a:t>products</a:t>
            </a:r>
            <a:r>
              <a:rPr lang="fr-FR" baseline="0" dirty="0" smtClean="0"/>
              <a:t> all over the world)</a:t>
            </a:r>
          </a:p>
          <a:p>
            <a:pPr marL="225148" indent="-225148">
              <a:buAutoNum type="arabicParenR"/>
            </a:pPr>
            <a:r>
              <a:rPr lang="fr-FR" baseline="0" dirty="0" smtClean="0"/>
              <a:t>1.8Billion </a:t>
            </a:r>
            <a:r>
              <a:rPr lang="fr-FR" baseline="0" dirty="0" err="1" smtClean="0"/>
              <a:t>servings</a:t>
            </a:r>
            <a:r>
              <a:rPr lang="fr-FR" baseline="0" dirty="0" smtClean="0"/>
              <a:t> w/ 2020 vision to </a:t>
            </a:r>
            <a:r>
              <a:rPr lang="fr-FR" baseline="0" dirty="0" err="1" smtClean="0"/>
              <a:t>grow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business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. 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grounded</a:t>
            </a:r>
            <a:r>
              <a:rPr lang="fr-FR" baseline="0" dirty="0" smtClean="0"/>
              <a:t> in reality of </a:t>
            </a:r>
            <a:r>
              <a:rPr lang="fr-FR" baseline="0" dirty="0" err="1" smtClean="0"/>
              <a:t>evolving</a:t>
            </a:r>
            <a:r>
              <a:rPr lang="fr-FR" baseline="0" dirty="0" smtClean="0"/>
              <a:t> macro trends – </a:t>
            </a:r>
            <a:r>
              <a:rPr lang="fr-FR" baseline="0" dirty="0" err="1" smtClean="0"/>
              <a:t>resource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scarcity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eco</a:t>
            </a:r>
            <a:r>
              <a:rPr lang="fr-FR" baseline="0" dirty="0" smtClean="0"/>
              <a:t> impacts, </a:t>
            </a:r>
            <a:r>
              <a:rPr lang="fr-FR" baseline="0" dirty="0" err="1" smtClean="0"/>
              <a:t>rising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customer</a:t>
            </a:r>
            <a:r>
              <a:rPr lang="fr-FR" baseline="0" dirty="0" smtClean="0"/>
              <a:t> and consumer expectations.  To </a:t>
            </a:r>
            <a:r>
              <a:rPr lang="fr-FR" baseline="0" dirty="0" err="1" smtClean="0"/>
              <a:t>deliver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sustainable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growth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becoming</a:t>
            </a:r>
            <a:r>
              <a:rPr lang="fr-FR" baseline="0" dirty="0" smtClean="0"/>
              <a:t> more efficient (</a:t>
            </a:r>
            <a:r>
              <a:rPr lang="fr-FR" baseline="0" dirty="0" err="1" smtClean="0"/>
              <a:t>less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bad</a:t>
            </a:r>
            <a:r>
              <a:rPr lang="fr-FR" baseline="0" dirty="0" smtClean="0"/>
              <a:t>) but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advancing</a:t>
            </a:r>
            <a:r>
              <a:rPr lang="fr-FR" baseline="0" dirty="0" smtClean="0"/>
              <a:t> new </a:t>
            </a:r>
            <a:r>
              <a:rPr lang="fr-FR" baseline="0" dirty="0" err="1" smtClean="0"/>
              <a:t>breakthrough</a:t>
            </a:r>
            <a:r>
              <a:rPr lang="fr-FR" baseline="0" dirty="0" smtClean="0"/>
              <a:t> technologies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enable</a:t>
            </a:r>
            <a:r>
              <a:rPr lang="fr-FR" baseline="0" dirty="0" smtClean="0"/>
              <a:t> us to </a:t>
            </a:r>
            <a:r>
              <a:rPr lang="fr-FR" baseline="0" dirty="0" err="1" smtClean="0"/>
              <a:t>refresh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consumers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while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doing</a:t>
            </a:r>
            <a:r>
              <a:rPr lang="fr-FR" baseline="0" dirty="0" smtClean="0"/>
              <a:t> more good  </a:t>
            </a:r>
          </a:p>
          <a:p>
            <a:pPr eaLnBrk="1" hangingPunct="1"/>
            <a:endParaRPr lang="fr-FR" baseline="0" dirty="0" smtClean="0"/>
          </a:p>
          <a:p>
            <a:pPr eaLnBrk="1" hangingPunct="1"/>
            <a:r>
              <a:rPr lang="fr-FR" baseline="0" dirty="0" err="1" smtClean="0"/>
              <a:t>Quickly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reference</a:t>
            </a:r>
            <a:r>
              <a:rPr lang="fr-FR" baseline="0" dirty="0" smtClean="0"/>
              <a:t> water/ag and </a:t>
            </a:r>
            <a:r>
              <a:rPr lang="fr-FR" baseline="0" dirty="0" err="1" smtClean="0"/>
              <a:t>climate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</a:t>
            </a:r>
            <a:endParaRPr lang="fr-FR" baseline="0" dirty="0" smtClean="0"/>
          </a:p>
          <a:p>
            <a:pPr eaLnBrk="1" hangingPunct="1"/>
            <a:endParaRPr lang="fr-FR" baseline="0" dirty="0" smtClean="0"/>
          </a:p>
          <a:p>
            <a:pPr eaLnBrk="1" hangingPunct="1"/>
            <a:r>
              <a:rPr lang="fr-FR" baseline="0" dirty="0" smtClean="0"/>
              <a:t>Transition focus to packaging and how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deliver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refreshment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consumers</a:t>
            </a:r>
            <a:endParaRPr lang="fr-FR" dirty="0" smtClean="0"/>
          </a:p>
          <a:p>
            <a:pPr eaLnBrk="1" hangingPunct="1"/>
            <a:endParaRPr lang="fr-FR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Assumes we focus on continuous improvement.  For PET…advance lower carbon solutions, manage</a:t>
            </a:r>
            <a:r>
              <a:rPr lang="en-US" baseline="0" dirty="0" smtClean="0"/>
              <a:t> cost and continue to meet consumer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60B6A-5227-4847-8441-E7DE33D0C6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85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69A55-F058-489A-9760-FED34BA0FD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67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CC2B7-A38E-4445-96F4-0CEDF34B576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95C6-23B6-4E96-A015-820371447E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5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337F75C-7E33-4CB8-BD65-D19663A8C915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Local source language question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95493-7927-48BC-A092-8C9196CC983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V/O: Dasani has had a fantastic</a:t>
            </a:r>
            <a:r>
              <a:rPr lang="en-US" baseline="0" dirty="0" smtClean="0"/>
              <a:t> year in 2011…volume growth up more than 27 million cases and outpacing the category growth by more than 2 and a half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DASANI also led the category in share gains, and expanded its leadership on Favorite Brand over our closest competitor.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addition, DASANI was relisted in over 25,000 retail outlets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here’s how we did it….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Visuals:</a:t>
            </a:r>
          </a:p>
          <a:p>
            <a:r>
              <a:rPr lang="en-US" baseline="0" dirty="0" smtClean="0"/>
              <a:t>Build slide as V/O hits upon each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0E1BD0-C14B-48EB-889A-2D223048B66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1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9493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4767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7097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52400"/>
            <a:ext cx="1031875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914650" y="6492875"/>
            <a:ext cx="3352800" cy="365125"/>
          </a:xfrm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r>
              <a:rPr lang="en-US" smtClean="0"/>
              <a:t>Classified - Unclassified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39634853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04800" y="1295400"/>
            <a:ext cx="8503331" cy="45069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90000"/>
              </a:lnSpc>
              <a:spcBef>
                <a:spcPts val="0"/>
              </a:spcBef>
              <a:buFont typeface="Arial" pitchFamily="34" charset="0"/>
              <a:buChar char="•"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236538"/>
            <a:ext cx="8382000" cy="8493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5000"/>
              </a:lnSpc>
              <a:spcBef>
                <a:spcPts val="0"/>
              </a:spcBef>
              <a:defRPr sz="3600">
                <a:solidFill>
                  <a:srgbClr val="4040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5974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8884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2163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38045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0035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74586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872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133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0384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CF14C-8B7B-43F7-B3A6-7F11603309A4}" type="datetimeFigureOut">
              <a:rPr lang="en-US" smtClean="0"/>
              <a:t>9/4/2013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Classified - Unclassified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5747F-6394-49A6-9FD5-0E3CD39F4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image" Target="../media/image48.png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5" Type="http://schemas.openxmlformats.org/officeDocument/2006/relationships/image" Target="../media/image47.wmf"/><Relationship Id="rId10" Type="http://schemas.openxmlformats.org/officeDocument/2006/relationships/image" Target="../media/image53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newsdesk.com/se/pressroom/atervinningsindustrierna" TargetMode="External"/><Relationship Id="rId13" Type="http://schemas.openxmlformats.org/officeDocument/2006/relationships/image" Target="../media/image65.jpeg"/><Relationship Id="rId1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12" Type="http://schemas.openxmlformats.org/officeDocument/2006/relationships/image" Target="../media/image64.jpeg"/><Relationship Id="rId17" Type="http://schemas.openxmlformats.org/officeDocument/2006/relationships/image" Target="../media/image68.gif"/><Relationship Id="rId2" Type="http://schemas.openxmlformats.org/officeDocument/2006/relationships/image" Target="../media/image55.jpeg"/><Relationship Id="rId16" Type="http://schemas.openxmlformats.org/officeDocument/2006/relationships/hyperlink" Target="http://www.anda.cl/default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jpeg"/><Relationship Id="rId5" Type="http://schemas.openxmlformats.org/officeDocument/2006/relationships/image" Target="../media/image58.jpeg"/><Relationship Id="rId15" Type="http://schemas.openxmlformats.org/officeDocument/2006/relationships/image" Target="../media/image67.jpeg"/><Relationship Id="rId10" Type="http://schemas.openxmlformats.org/officeDocument/2006/relationships/image" Target="../media/image62.jpeg"/><Relationship Id="rId19" Type="http://schemas.openxmlformats.org/officeDocument/2006/relationships/image" Target="../media/image70.jpeg"/><Relationship Id="rId4" Type="http://schemas.openxmlformats.org/officeDocument/2006/relationships/image" Target="../media/image57.png"/><Relationship Id="rId9" Type="http://schemas.openxmlformats.org/officeDocument/2006/relationships/image" Target="../media/image61.jpeg"/><Relationship Id="rId1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chart" Target="../charts/chart2.xml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chart" Target="../charts/chart3.xml"/><Relationship Id="rId9" Type="http://schemas.openxmlformats.org/officeDocument/2006/relationships/image" Target="../media/image8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png"/><Relationship Id="rId4" Type="http://schemas.openxmlformats.org/officeDocument/2006/relationships/hyperlink" Target="http://www.motionserved.com/gallery/Sokenbicha-(Tea)-Coca-Cola-Japan/1677232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7.jpeg"/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12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eg"/><Relationship Id="rId11" Type="http://schemas.openxmlformats.org/officeDocument/2006/relationships/image" Target="../media/image106.png"/><Relationship Id="rId5" Type="http://schemas.openxmlformats.org/officeDocument/2006/relationships/image" Target="../media/image100.jpeg"/><Relationship Id="rId10" Type="http://schemas.openxmlformats.org/officeDocument/2006/relationships/image" Target="../media/image105.jpeg"/><Relationship Id="rId4" Type="http://schemas.openxmlformats.org/officeDocument/2006/relationships/image" Target="../media/image99.png"/><Relationship Id="rId9" Type="http://schemas.openxmlformats.org/officeDocument/2006/relationships/image" Target="../media/image10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13" Type="http://schemas.microsoft.com/office/2007/relationships/hdphoto" Target="../media/hdphoto2.wdp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jpe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jpeg"/><Relationship Id="rId4" Type="http://schemas.openxmlformats.org/officeDocument/2006/relationships/image" Target="../media/image119.jpeg"/><Relationship Id="rId9" Type="http://schemas.openxmlformats.org/officeDocument/2006/relationships/image" Target="../media/image12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jpeg"/><Relationship Id="rId4" Type="http://schemas.openxmlformats.org/officeDocument/2006/relationships/image" Target="../media/image130.png"/><Relationship Id="rId9" Type="http://schemas.openxmlformats.org/officeDocument/2006/relationships/image" Target="../media/image13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352800" y="4419600"/>
            <a:ext cx="5307212" cy="457200"/>
          </a:xfrm>
        </p:spPr>
        <p:txBody>
          <a:bodyPr>
            <a:noAutofit/>
          </a:bodyPr>
          <a:lstStyle/>
          <a:p>
            <a:pPr algn="l"/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Making Big Ideas Happen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 l="13759" r="13514"/>
          <a:stretch>
            <a:fillRect/>
          </a:stretch>
        </p:blipFill>
        <p:spPr bwMode="auto">
          <a:xfrm>
            <a:off x="0" y="475735"/>
            <a:ext cx="3434820" cy="6382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38"/>
          <p:cNvGrpSpPr/>
          <p:nvPr/>
        </p:nvGrpSpPr>
        <p:grpSpPr>
          <a:xfrm>
            <a:off x="3429000" y="2438400"/>
            <a:ext cx="3843209" cy="234301"/>
            <a:chOff x="9688513" y="2262188"/>
            <a:chExt cx="5364162" cy="327025"/>
          </a:xfrm>
          <a:solidFill>
            <a:srgbClr val="FF0000"/>
          </a:solidFill>
        </p:grpSpPr>
        <p:sp>
          <p:nvSpPr>
            <p:cNvPr id="11" name="Freeform 4"/>
            <p:cNvSpPr>
              <a:spLocks/>
            </p:cNvSpPr>
            <p:nvPr/>
          </p:nvSpPr>
          <p:spPr bwMode="auto">
            <a:xfrm>
              <a:off x="9688513" y="2268538"/>
              <a:ext cx="227013" cy="315913"/>
            </a:xfrm>
            <a:custGeom>
              <a:avLst/>
              <a:gdLst/>
              <a:ahLst/>
              <a:cxnLst>
                <a:cxn ang="0">
                  <a:pos x="13" y="10"/>
                </a:cxn>
                <a:cxn ang="0">
                  <a:pos x="5" y="10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33" y="0"/>
                </a:cxn>
                <a:cxn ang="0">
                  <a:pos x="38" y="5"/>
                </a:cxn>
                <a:cxn ang="0">
                  <a:pos x="33" y="10"/>
                </a:cxn>
                <a:cxn ang="0">
                  <a:pos x="24" y="10"/>
                </a:cxn>
                <a:cxn ang="0">
                  <a:pos x="24" y="48"/>
                </a:cxn>
                <a:cxn ang="0">
                  <a:pos x="19" y="53"/>
                </a:cxn>
                <a:cxn ang="0">
                  <a:pos x="13" y="48"/>
                </a:cxn>
                <a:cxn ang="0">
                  <a:pos x="13" y="10"/>
                </a:cxn>
              </a:cxnLst>
              <a:rect l="0" t="0" r="r" b="b"/>
              <a:pathLst>
                <a:path w="38" h="53">
                  <a:moveTo>
                    <a:pt x="13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5"/>
                  </a:cubicBezTo>
                  <a:cubicBezTo>
                    <a:pt x="38" y="8"/>
                    <a:pt x="36" y="10"/>
                    <a:pt x="3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51"/>
                    <a:pt x="22" y="53"/>
                    <a:pt x="19" y="53"/>
                  </a:cubicBezTo>
                  <a:cubicBezTo>
                    <a:pt x="16" y="53"/>
                    <a:pt x="13" y="51"/>
                    <a:pt x="13" y="48"/>
                  </a:cubicBezTo>
                  <a:lnTo>
                    <a:pt x="13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9926638" y="2262188"/>
              <a:ext cx="274638" cy="3222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0"/>
                </a:cxn>
                <a:cxn ang="0">
                  <a:pos x="11" y="6"/>
                </a:cxn>
                <a:cxn ang="0">
                  <a:pos x="11" y="22"/>
                </a:cxn>
                <a:cxn ang="0">
                  <a:pos x="35" y="22"/>
                </a:cxn>
                <a:cxn ang="0">
                  <a:pos x="35" y="6"/>
                </a:cxn>
                <a:cxn ang="0">
                  <a:pos x="40" y="0"/>
                </a:cxn>
                <a:cxn ang="0">
                  <a:pos x="46" y="6"/>
                </a:cxn>
                <a:cxn ang="0">
                  <a:pos x="46" y="49"/>
                </a:cxn>
                <a:cxn ang="0">
                  <a:pos x="40" y="54"/>
                </a:cxn>
                <a:cxn ang="0">
                  <a:pos x="35" y="49"/>
                </a:cxn>
                <a:cxn ang="0">
                  <a:pos x="35" y="32"/>
                </a:cxn>
                <a:cxn ang="0">
                  <a:pos x="11" y="32"/>
                </a:cxn>
                <a:cxn ang="0">
                  <a:pos x="11" y="49"/>
                </a:cxn>
                <a:cxn ang="0">
                  <a:pos x="6" y="54"/>
                </a:cxn>
                <a:cxn ang="0">
                  <a:pos x="0" y="49"/>
                </a:cxn>
                <a:cxn ang="0">
                  <a:pos x="0" y="6"/>
                </a:cxn>
              </a:cxnLst>
              <a:rect l="0" t="0" r="r" b="b"/>
              <a:pathLst>
                <a:path w="46" h="54">
                  <a:moveTo>
                    <a:pt x="0" y="6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1" y="3"/>
                    <a:pt x="11" y="6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7" y="0"/>
                    <a:pt x="40" y="0"/>
                  </a:cubicBezTo>
                  <a:cubicBezTo>
                    <a:pt x="44" y="0"/>
                    <a:pt x="46" y="3"/>
                    <a:pt x="46" y="6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52"/>
                    <a:pt x="44" y="54"/>
                    <a:pt x="40" y="54"/>
                  </a:cubicBezTo>
                  <a:cubicBezTo>
                    <a:pt x="37" y="54"/>
                    <a:pt x="35" y="52"/>
                    <a:pt x="35" y="49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52"/>
                    <a:pt x="9" y="54"/>
                    <a:pt x="6" y="54"/>
                  </a:cubicBezTo>
                  <a:cubicBezTo>
                    <a:pt x="3" y="54"/>
                    <a:pt x="0" y="52"/>
                    <a:pt x="0" y="49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0242550" y="2268538"/>
              <a:ext cx="177800" cy="3159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4" y="10"/>
                </a:cxn>
                <a:cxn ang="0">
                  <a:pos x="11" y="10"/>
                </a:cxn>
                <a:cxn ang="0">
                  <a:pos x="11" y="21"/>
                </a:cxn>
                <a:cxn ang="0">
                  <a:pos x="23" y="21"/>
                </a:cxn>
                <a:cxn ang="0">
                  <a:pos x="28" y="26"/>
                </a:cxn>
                <a:cxn ang="0">
                  <a:pos x="23" y="31"/>
                </a:cxn>
                <a:cxn ang="0">
                  <a:pos x="11" y="31"/>
                </a:cxn>
                <a:cxn ang="0">
                  <a:pos x="11" y="43"/>
                </a:cxn>
                <a:cxn ang="0">
                  <a:pos x="25" y="43"/>
                </a:cxn>
                <a:cxn ang="0">
                  <a:pos x="30" y="48"/>
                </a:cxn>
                <a:cxn ang="0">
                  <a:pos x="25" y="53"/>
                </a:cxn>
                <a:cxn ang="0">
                  <a:pos x="5" y="53"/>
                </a:cxn>
                <a:cxn ang="0">
                  <a:pos x="0" y="47"/>
                </a:cxn>
                <a:cxn ang="0">
                  <a:pos x="0" y="6"/>
                </a:cxn>
              </a:cxnLst>
              <a:rect l="0" t="0" r="r" b="b"/>
              <a:pathLst>
                <a:path w="30" h="53">
                  <a:moveTo>
                    <a:pt x="0" y="6"/>
                  </a:moveTo>
                  <a:cubicBezTo>
                    <a:pt x="0" y="3"/>
                    <a:pt x="1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2"/>
                    <a:pt x="29" y="5"/>
                  </a:cubicBezTo>
                  <a:cubicBezTo>
                    <a:pt x="29" y="8"/>
                    <a:pt x="27" y="10"/>
                    <a:pt x="24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7" y="21"/>
                    <a:pt x="28" y="24"/>
                    <a:pt x="28" y="26"/>
                  </a:cubicBezTo>
                  <a:cubicBezTo>
                    <a:pt x="28" y="29"/>
                    <a:pt x="27" y="31"/>
                    <a:pt x="23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8" y="43"/>
                    <a:pt x="30" y="45"/>
                    <a:pt x="30" y="48"/>
                  </a:cubicBezTo>
                  <a:cubicBezTo>
                    <a:pt x="30" y="50"/>
                    <a:pt x="28" y="53"/>
                    <a:pt x="2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0" y="51"/>
                    <a:pt x="0" y="47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0552113" y="2262188"/>
              <a:ext cx="249238" cy="3270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2" y="8"/>
                </a:cxn>
                <a:cxn ang="0">
                  <a:pos x="37" y="13"/>
                </a:cxn>
                <a:cxn ang="0">
                  <a:pos x="26" y="11"/>
                </a:cxn>
                <a:cxn ang="0">
                  <a:pos x="12" y="28"/>
                </a:cxn>
                <a:cxn ang="0">
                  <a:pos x="26" y="44"/>
                </a:cxn>
                <a:cxn ang="0">
                  <a:pos x="37" y="41"/>
                </a:cxn>
                <a:cxn ang="0">
                  <a:pos x="42" y="46"/>
                </a:cxn>
                <a:cxn ang="0">
                  <a:pos x="26" y="55"/>
                </a:cxn>
                <a:cxn ang="0">
                  <a:pos x="0" y="27"/>
                </a:cxn>
                <a:cxn ang="0">
                  <a:pos x="26" y="0"/>
                </a:cxn>
              </a:cxnLst>
              <a:rect l="0" t="0" r="r" b="b"/>
              <a:pathLst>
                <a:path w="42" h="55">
                  <a:moveTo>
                    <a:pt x="26" y="0"/>
                  </a:moveTo>
                  <a:cubicBezTo>
                    <a:pt x="31" y="0"/>
                    <a:pt x="42" y="2"/>
                    <a:pt x="42" y="8"/>
                  </a:cubicBezTo>
                  <a:cubicBezTo>
                    <a:pt x="42" y="11"/>
                    <a:pt x="40" y="13"/>
                    <a:pt x="37" y="13"/>
                  </a:cubicBezTo>
                  <a:cubicBezTo>
                    <a:pt x="34" y="13"/>
                    <a:pt x="32" y="11"/>
                    <a:pt x="26" y="11"/>
                  </a:cubicBezTo>
                  <a:cubicBezTo>
                    <a:pt x="16" y="11"/>
                    <a:pt x="12" y="19"/>
                    <a:pt x="12" y="28"/>
                  </a:cubicBezTo>
                  <a:cubicBezTo>
                    <a:pt x="12" y="37"/>
                    <a:pt x="16" y="44"/>
                    <a:pt x="26" y="44"/>
                  </a:cubicBezTo>
                  <a:cubicBezTo>
                    <a:pt x="32" y="44"/>
                    <a:pt x="34" y="41"/>
                    <a:pt x="37" y="41"/>
                  </a:cubicBezTo>
                  <a:cubicBezTo>
                    <a:pt x="41" y="41"/>
                    <a:pt x="42" y="44"/>
                    <a:pt x="42" y="46"/>
                  </a:cubicBezTo>
                  <a:cubicBezTo>
                    <a:pt x="42" y="53"/>
                    <a:pt x="31" y="55"/>
                    <a:pt x="26" y="55"/>
                  </a:cubicBezTo>
                  <a:cubicBezTo>
                    <a:pt x="10" y="55"/>
                    <a:pt x="0" y="43"/>
                    <a:pt x="0" y="27"/>
                  </a:cubicBezTo>
                  <a:cubicBezTo>
                    <a:pt x="0" y="12"/>
                    <a:pt x="10" y="0"/>
                    <a:pt x="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10825163" y="2262188"/>
              <a:ext cx="304800" cy="327025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25" y="0"/>
                </a:cxn>
                <a:cxn ang="0">
                  <a:pos x="51" y="27"/>
                </a:cxn>
                <a:cxn ang="0">
                  <a:pos x="25" y="55"/>
                </a:cxn>
                <a:cxn ang="0">
                  <a:pos x="0" y="27"/>
                </a:cxn>
                <a:cxn ang="0">
                  <a:pos x="39" y="27"/>
                </a:cxn>
                <a:cxn ang="0">
                  <a:pos x="25" y="10"/>
                </a:cxn>
                <a:cxn ang="0">
                  <a:pos x="11" y="27"/>
                </a:cxn>
                <a:cxn ang="0">
                  <a:pos x="25" y="45"/>
                </a:cxn>
                <a:cxn ang="0">
                  <a:pos x="39" y="27"/>
                </a:cxn>
              </a:cxnLst>
              <a:rect l="0" t="0" r="r" b="b"/>
              <a:pathLst>
                <a:path w="51" h="55">
                  <a:moveTo>
                    <a:pt x="0" y="27"/>
                  </a:moveTo>
                  <a:cubicBezTo>
                    <a:pt x="0" y="12"/>
                    <a:pt x="10" y="0"/>
                    <a:pt x="25" y="0"/>
                  </a:cubicBezTo>
                  <a:cubicBezTo>
                    <a:pt x="40" y="0"/>
                    <a:pt x="51" y="12"/>
                    <a:pt x="51" y="27"/>
                  </a:cubicBezTo>
                  <a:cubicBezTo>
                    <a:pt x="51" y="43"/>
                    <a:pt x="40" y="55"/>
                    <a:pt x="25" y="55"/>
                  </a:cubicBezTo>
                  <a:cubicBezTo>
                    <a:pt x="10" y="55"/>
                    <a:pt x="0" y="43"/>
                    <a:pt x="0" y="27"/>
                  </a:cubicBezTo>
                  <a:close/>
                  <a:moveTo>
                    <a:pt x="39" y="27"/>
                  </a:moveTo>
                  <a:cubicBezTo>
                    <a:pt x="39" y="18"/>
                    <a:pt x="34" y="10"/>
                    <a:pt x="25" y="10"/>
                  </a:cubicBezTo>
                  <a:cubicBezTo>
                    <a:pt x="16" y="10"/>
                    <a:pt x="11" y="18"/>
                    <a:pt x="11" y="27"/>
                  </a:cubicBezTo>
                  <a:cubicBezTo>
                    <a:pt x="11" y="37"/>
                    <a:pt x="16" y="45"/>
                    <a:pt x="25" y="45"/>
                  </a:cubicBezTo>
                  <a:cubicBezTo>
                    <a:pt x="35" y="45"/>
                    <a:pt x="39" y="37"/>
                    <a:pt x="39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11141075" y="2262188"/>
              <a:ext cx="255588" cy="3270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2" y="8"/>
                </a:cxn>
                <a:cxn ang="0">
                  <a:pos x="37" y="13"/>
                </a:cxn>
                <a:cxn ang="0">
                  <a:pos x="26" y="11"/>
                </a:cxn>
                <a:cxn ang="0">
                  <a:pos x="12" y="28"/>
                </a:cxn>
                <a:cxn ang="0">
                  <a:pos x="26" y="44"/>
                </a:cxn>
                <a:cxn ang="0">
                  <a:pos x="38" y="41"/>
                </a:cxn>
                <a:cxn ang="0">
                  <a:pos x="43" y="46"/>
                </a:cxn>
                <a:cxn ang="0">
                  <a:pos x="26" y="55"/>
                </a:cxn>
                <a:cxn ang="0">
                  <a:pos x="0" y="27"/>
                </a:cxn>
                <a:cxn ang="0">
                  <a:pos x="26" y="0"/>
                </a:cxn>
              </a:cxnLst>
              <a:rect l="0" t="0" r="r" b="b"/>
              <a:pathLst>
                <a:path w="43" h="55">
                  <a:moveTo>
                    <a:pt x="26" y="0"/>
                  </a:moveTo>
                  <a:cubicBezTo>
                    <a:pt x="31" y="0"/>
                    <a:pt x="42" y="2"/>
                    <a:pt x="42" y="8"/>
                  </a:cubicBezTo>
                  <a:cubicBezTo>
                    <a:pt x="42" y="11"/>
                    <a:pt x="40" y="13"/>
                    <a:pt x="37" y="13"/>
                  </a:cubicBezTo>
                  <a:cubicBezTo>
                    <a:pt x="34" y="13"/>
                    <a:pt x="32" y="11"/>
                    <a:pt x="26" y="11"/>
                  </a:cubicBezTo>
                  <a:cubicBezTo>
                    <a:pt x="17" y="11"/>
                    <a:pt x="12" y="19"/>
                    <a:pt x="12" y="28"/>
                  </a:cubicBezTo>
                  <a:cubicBezTo>
                    <a:pt x="12" y="37"/>
                    <a:pt x="17" y="44"/>
                    <a:pt x="26" y="44"/>
                  </a:cubicBezTo>
                  <a:cubicBezTo>
                    <a:pt x="32" y="44"/>
                    <a:pt x="35" y="41"/>
                    <a:pt x="38" y="41"/>
                  </a:cubicBezTo>
                  <a:cubicBezTo>
                    <a:pt x="41" y="41"/>
                    <a:pt x="43" y="44"/>
                    <a:pt x="43" y="46"/>
                  </a:cubicBezTo>
                  <a:cubicBezTo>
                    <a:pt x="43" y="53"/>
                    <a:pt x="32" y="55"/>
                    <a:pt x="26" y="55"/>
                  </a:cubicBezTo>
                  <a:cubicBezTo>
                    <a:pt x="11" y="55"/>
                    <a:pt x="0" y="43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11409363" y="2262188"/>
              <a:ext cx="273050" cy="322263"/>
            </a:xfrm>
            <a:custGeom>
              <a:avLst/>
              <a:gdLst/>
              <a:ahLst/>
              <a:cxnLst>
                <a:cxn ang="0">
                  <a:pos x="15" y="6"/>
                </a:cxn>
                <a:cxn ang="0">
                  <a:pos x="23" y="0"/>
                </a:cxn>
                <a:cxn ang="0">
                  <a:pos x="31" y="6"/>
                </a:cxn>
                <a:cxn ang="0">
                  <a:pos x="46" y="47"/>
                </a:cxn>
                <a:cxn ang="0">
                  <a:pos x="46" y="50"/>
                </a:cxn>
                <a:cxn ang="0">
                  <a:pos x="41" y="54"/>
                </a:cxn>
                <a:cxn ang="0">
                  <a:pos x="36" y="51"/>
                </a:cxn>
                <a:cxn ang="0">
                  <a:pos x="34" y="44"/>
                </a:cxn>
                <a:cxn ang="0">
                  <a:pos x="13" y="44"/>
                </a:cxn>
                <a:cxn ang="0">
                  <a:pos x="11" y="50"/>
                </a:cxn>
                <a:cxn ang="0">
                  <a:pos x="5" y="54"/>
                </a:cxn>
                <a:cxn ang="0">
                  <a:pos x="0" y="49"/>
                </a:cxn>
                <a:cxn ang="0">
                  <a:pos x="0" y="47"/>
                </a:cxn>
                <a:cxn ang="0">
                  <a:pos x="15" y="6"/>
                </a:cxn>
                <a:cxn ang="0">
                  <a:pos x="16" y="33"/>
                </a:cxn>
                <a:cxn ang="0">
                  <a:pos x="30" y="33"/>
                </a:cxn>
                <a:cxn ang="0">
                  <a:pos x="23" y="12"/>
                </a:cxn>
                <a:cxn ang="0">
                  <a:pos x="23" y="12"/>
                </a:cxn>
                <a:cxn ang="0">
                  <a:pos x="16" y="33"/>
                </a:cxn>
              </a:cxnLst>
              <a:rect l="0" t="0" r="r" b="b"/>
              <a:pathLst>
                <a:path w="46" h="54">
                  <a:moveTo>
                    <a:pt x="15" y="6"/>
                  </a:moveTo>
                  <a:cubicBezTo>
                    <a:pt x="17" y="3"/>
                    <a:pt x="19" y="0"/>
                    <a:pt x="23" y="0"/>
                  </a:cubicBezTo>
                  <a:cubicBezTo>
                    <a:pt x="27" y="0"/>
                    <a:pt x="30" y="3"/>
                    <a:pt x="31" y="6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6" y="52"/>
                    <a:pt x="44" y="54"/>
                    <a:pt x="41" y="54"/>
                  </a:cubicBezTo>
                  <a:cubicBezTo>
                    <a:pt x="38" y="54"/>
                    <a:pt x="37" y="53"/>
                    <a:pt x="36" y="5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3"/>
                    <a:pt x="8" y="54"/>
                    <a:pt x="5" y="54"/>
                  </a:cubicBezTo>
                  <a:cubicBezTo>
                    <a:pt x="2" y="54"/>
                    <a:pt x="0" y="52"/>
                    <a:pt x="0" y="49"/>
                  </a:cubicBezTo>
                  <a:cubicBezTo>
                    <a:pt x="0" y="48"/>
                    <a:pt x="0" y="47"/>
                    <a:pt x="0" y="47"/>
                  </a:cubicBezTo>
                  <a:lnTo>
                    <a:pt x="15" y="6"/>
                  </a:lnTo>
                  <a:close/>
                  <a:moveTo>
                    <a:pt x="16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11701463" y="2428875"/>
              <a:ext cx="142875" cy="5397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4" y="4"/>
                </a:cxn>
                <a:cxn ang="0">
                  <a:pos x="20" y="9"/>
                </a:cxn>
                <a:cxn ang="0">
                  <a:pos x="4" y="9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20" y="0"/>
                </a:cxn>
              </a:cxnLst>
              <a:rect l="0" t="0" r="r" b="b"/>
              <a:pathLst>
                <a:path w="24" h="9">
                  <a:moveTo>
                    <a:pt x="20" y="0"/>
                  </a:moveTo>
                  <a:cubicBezTo>
                    <a:pt x="23" y="0"/>
                    <a:pt x="24" y="2"/>
                    <a:pt x="24" y="4"/>
                  </a:cubicBezTo>
                  <a:cubicBezTo>
                    <a:pt x="24" y="7"/>
                    <a:pt x="23" y="9"/>
                    <a:pt x="20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0" y="7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11868150" y="2262188"/>
              <a:ext cx="249238" cy="327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2" y="8"/>
                </a:cxn>
                <a:cxn ang="0">
                  <a:pos x="37" y="13"/>
                </a:cxn>
                <a:cxn ang="0">
                  <a:pos x="25" y="11"/>
                </a:cxn>
                <a:cxn ang="0">
                  <a:pos x="11" y="28"/>
                </a:cxn>
                <a:cxn ang="0">
                  <a:pos x="25" y="44"/>
                </a:cxn>
                <a:cxn ang="0">
                  <a:pos x="37" y="41"/>
                </a:cxn>
                <a:cxn ang="0">
                  <a:pos x="42" y="46"/>
                </a:cxn>
                <a:cxn ang="0">
                  <a:pos x="25" y="55"/>
                </a:cxn>
                <a:cxn ang="0">
                  <a:pos x="0" y="27"/>
                </a:cxn>
                <a:cxn ang="0">
                  <a:pos x="25" y="0"/>
                </a:cxn>
              </a:cxnLst>
              <a:rect l="0" t="0" r="r" b="b"/>
              <a:pathLst>
                <a:path w="42" h="55">
                  <a:moveTo>
                    <a:pt x="25" y="0"/>
                  </a:moveTo>
                  <a:cubicBezTo>
                    <a:pt x="31" y="0"/>
                    <a:pt x="42" y="2"/>
                    <a:pt x="42" y="8"/>
                  </a:cubicBezTo>
                  <a:cubicBezTo>
                    <a:pt x="42" y="11"/>
                    <a:pt x="40" y="13"/>
                    <a:pt x="37" y="13"/>
                  </a:cubicBezTo>
                  <a:cubicBezTo>
                    <a:pt x="34" y="13"/>
                    <a:pt x="32" y="11"/>
                    <a:pt x="25" y="11"/>
                  </a:cubicBezTo>
                  <a:cubicBezTo>
                    <a:pt x="16" y="11"/>
                    <a:pt x="11" y="19"/>
                    <a:pt x="11" y="28"/>
                  </a:cubicBezTo>
                  <a:cubicBezTo>
                    <a:pt x="11" y="37"/>
                    <a:pt x="16" y="44"/>
                    <a:pt x="25" y="44"/>
                  </a:cubicBezTo>
                  <a:cubicBezTo>
                    <a:pt x="32" y="44"/>
                    <a:pt x="34" y="41"/>
                    <a:pt x="37" y="41"/>
                  </a:cubicBezTo>
                  <a:cubicBezTo>
                    <a:pt x="41" y="41"/>
                    <a:pt x="42" y="44"/>
                    <a:pt x="42" y="46"/>
                  </a:cubicBezTo>
                  <a:cubicBezTo>
                    <a:pt x="42" y="53"/>
                    <a:pt x="31" y="55"/>
                    <a:pt x="25" y="55"/>
                  </a:cubicBezTo>
                  <a:cubicBezTo>
                    <a:pt x="10" y="55"/>
                    <a:pt x="0" y="43"/>
                    <a:pt x="0" y="27"/>
                  </a:cubicBezTo>
                  <a:cubicBezTo>
                    <a:pt x="0" y="12"/>
                    <a:pt x="10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12134850" y="2262188"/>
              <a:ext cx="309563" cy="327025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26" y="0"/>
                </a:cxn>
                <a:cxn ang="0">
                  <a:pos x="52" y="27"/>
                </a:cxn>
                <a:cxn ang="0">
                  <a:pos x="26" y="55"/>
                </a:cxn>
                <a:cxn ang="0">
                  <a:pos x="0" y="27"/>
                </a:cxn>
                <a:cxn ang="0">
                  <a:pos x="40" y="27"/>
                </a:cxn>
                <a:cxn ang="0">
                  <a:pos x="26" y="10"/>
                </a:cxn>
                <a:cxn ang="0">
                  <a:pos x="12" y="27"/>
                </a:cxn>
                <a:cxn ang="0">
                  <a:pos x="26" y="45"/>
                </a:cxn>
                <a:cxn ang="0">
                  <a:pos x="40" y="27"/>
                </a:cxn>
              </a:cxnLst>
              <a:rect l="0" t="0" r="r" b="b"/>
              <a:pathLst>
                <a:path w="52" h="55">
                  <a:moveTo>
                    <a:pt x="0" y="27"/>
                  </a:moveTo>
                  <a:cubicBezTo>
                    <a:pt x="0" y="12"/>
                    <a:pt x="11" y="0"/>
                    <a:pt x="26" y="0"/>
                  </a:cubicBezTo>
                  <a:cubicBezTo>
                    <a:pt x="41" y="0"/>
                    <a:pt x="52" y="12"/>
                    <a:pt x="52" y="27"/>
                  </a:cubicBezTo>
                  <a:cubicBezTo>
                    <a:pt x="52" y="43"/>
                    <a:pt x="41" y="55"/>
                    <a:pt x="26" y="55"/>
                  </a:cubicBezTo>
                  <a:cubicBezTo>
                    <a:pt x="11" y="55"/>
                    <a:pt x="0" y="43"/>
                    <a:pt x="0" y="27"/>
                  </a:cubicBezTo>
                  <a:close/>
                  <a:moveTo>
                    <a:pt x="40" y="27"/>
                  </a:moveTo>
                  <a:cubicBezTo>
                    <a:pt x="40" y="18"/>
                    <a:pt x="35" y="10"/>
                    <a:pt x="26" y="10"/>
                  </a:cubicBezTo>
                  <a:cubicBezTo>
                    <a:pt x="17" y="10"/>
                    <a:pt x="12" y="18"/>
                    <a:pt x="12" y="27"/>
                  </a:cubicBezTo>
                  <a:cubicBezTo>
                    <a:pt x="12" y="37"/>
                    <a:pt x="17" y="45"/>
                    <a:pt x="26" y="45"/>
                  </a:cubicBezTo>
                  <a:cubicBezTo>
                    <a:pt x="35" y="45"/>
                    <a:pt x="40" y="37"/>
                    <a:pt x="40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12468225" y="2262188"/>
              <a:ext cx="179388" cy="3222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0"/>
                </a:cxn>
                <a:cxn ang="0">
                  <a:pos x="11" y="6"/>
                </a:cxn>
                <a:cxn ang="0">
                  <a:pos x="11" y="44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25" y="54"/>
                </a:cxn>
                <a:cxn ang="0">
                  <a:pos x="6" y="54"/>
                </a:cxn>
                <a:cxn ang="0">
                  <a:pos x="0" y="48"/>
                </a:cxn>
                <a:cxn ang="0">
                  <a:pos x="0" y="6"/>
                </a:cxn>
              </a:cxnLst>
              <a:rect l="0" t="0" r="r" b="b"/>
              <a:pathLst>
                <a:path w="30" h="54">
                  <a:moveTo>
                    <a:pt x="0" y="6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1" y="3"/>
                    <a:pt x="11" y="6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9" y="44"/>
                    <a:pt x="30" y="47"/>
                    <a:pt x="30" y="49"/>
                  </a:cubicBezTo>
                  <a:cubicBezTo>
                    <a:pt x="30" y="52"/>
                    <a:pt x="28" y="54"/>
                    <a:pt x="25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2" y="54"/>
                    <a:pt x="0" y="52"/>
                    <a:pt x="0" y="48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2641263" y="2262188"/>
              <a:ext cx="273050" cy="322263"/>
            </a:xfrm>
            <a:custGeom>
              <a:avLst/>
              <a:gdLst/>
              <a:ahLst/>
              <a:cxnLst>
                <a:cxn ang="0">
                  <a:pos x="15" y="6"/>
                </a:cxn>
                <a:cxn ang="0">
                  <a:pos x="23" y="0"/>
                </a:cxn>
                <a:cxn ang="0">
                  <a:pos x="31" y="6"/>
                </a:cxn>
                <a:cxn ang="0">
                  <a:pos x="46" y="47"/>
                </a:cxn>
                <a:cxn ang="0">
                  <a:pos x="46" y="50"/>
                </a:cxn>
                <a:cxn ang="0">
                  <a:pos x="41" y="54"/>
                </a:cxn>
                <a:cxn ang="0">
                  <a:pos x="36" y="51"/>
                </a:cxn>
                <a:cxn ang="0">
                  <a:pos x="34" y="44"/>
                </a:cxn>
                <a:cxn ang="0">
                  <a:pos x="13" y="44"/>
                </a:cxn>
                <a:cxn ang="0">
                  <a:pos x="11" y="50"/>
                </a:cxn>
                <a:cxn ang="0">
                  <a:pos x="5" y="54"/>
                </a:cxn>
                <a:cxn ang="0">
                  <a:pos x="0" y="49"/>
                </a:cxn>
                <a:cxn ang="0">
                  <a:pos x="0" y="47"/>
                </a:cxn>
                <a:cxn ang="0">
                  <a:pos x="15" y="6"/>
                </a:cxn>
                <a:cxn ang="0">
                  <a:pos x="16" y="33"/>
                </a:cxn>
                <a:cxn ang="0">
                  <a:pos x="30" y="33"/>
                </a:cxn>
                <a:cxn ang="0">
                  <a:pos x="23" y="12"/>
                </a:cxn>
                <a:cxn ang="0">
                  <a:pos x="23" y="12"/>
                </a:cxn>
                <a:cxn ang="0">
                  <a:pos x="16" y="33"/>
                </a:cxn>
              </a:cxnLst>
              <a:rect l="0" t="0" r="r" b="b"/>
              <a:pathLst>
                <a:path w="46" h="54">
                  <a:moveTo>
                    <a:pt x="15" y="6"/>
                  </a:moveTo>
                  <a:cubicBezTo>
                    <a:pt x="17" y="3"/>
                    <a:pt x="20" y="0"/>
                    <a:pt x="23" y="0"/>
                  </a:cubicBezTo>
                  <a:cubicBezTo>
                    <a:pt x="27" y="0"/>
                    <a:pt x="30" y="3"/>
                    <a:pt x="31" y="6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6" y="52"/>
                    <a:pt x="44" y="54"/>
                    <a:pt x="41" y="54"/>
                  </a:cubicBezTo>
                  <a:cubicBezTo>
                    <a:pt x="38" y="54"/>
                    <a:pt x="37" y="53"/>
                    <a:pt x="36" y="5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3"/>
                    <a:pt x="8" y="54"/>
                    <a:pt x="5" y="54"/>
                  </a:cubicBezTo>
                  <a:cubicBezTo>
                    <a:pt x="2" y="54"/>
                    <a:pt x="0" y="52"/>
                    <a:pt x="0" y="49"/>
                  </a:cubicBezTo>
                  <a:cubicBezTo>
                    <a:pt x="0" y="48"/>
                    <a:pt x="0" y="47"/>
                    <a:pt x="0" y="47"/>
                  </a:cubicBezTo>
                  <a:lnTo>
                    <a:pt x="15" y="6"/>
                  </a:lnTo>
                  <a:close/>
                  <a:moveTo>
                    <a:pt x="16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13046075" y="2262188"/>
              <a:ext cx="249238" cy="3270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2" y="8"/>
                </a:cxn>
                <a:cxn ang="0">
                  <a:pos x="37" y="13"/>
                </a:cxn>
                <a:cxn ang="0">
                  <a:pos x="26" y="11"/>
                </a:cxn>
                <a:cxn ang="0">
                  <a:pos x="11" y="28"/>
                </a:cxn>
                <a:cxn ang="0">
                  <a:pos x="26" y="44"/>
                </a:cxn>
                <a:cxn ang="0">
                  <a:pos x="37" y="41"/>
                </a:cxn>
                <a:cxn ang="0">
                  <a:pos x="42" y="46"/>
                </a:cxn>
                <a:cxn ang="0">
                  <a:pos x="26" y="55"/>
                </a:cxn>
                <a:cxn ang="0">
                  <a:pos x="0" y="27"/>
                </a:cxn>
                <a:cxn ang="0">
                  <a:pos x="26" y="0"/>
                </a:cxn>
              </a:cxnLst>
              <a:rect l="0" t="0" r="r" b="b"/>
              <a:pathLst>
                <a:path w="42" h="55">
                  <a:moveTo>
                    <a:pt x="26" y="0"/>
                  </a:moveTo>
                  <a:cubicBezTo>
                    <a:pt x="31" y="0"/>
                    <a:pt x="42" y="2"/>
                    <a:pt x="42" y="8"/>
                  </a:cubicBezTo>
                  <a:cubicBezTo>
                    <a:pt x="42" y="11"/>
                    <a:pt x="40" y="13"/>
                    <a:pt x="37" y="13"/>
                  </a:cubicBezTo>
                  <a:cubicBezTo>
                    <a:pt x="34" y="13"/>
                    <a:pt x="32" y="11"/>
                    <a:pt x="26" y="11"/>
                  </a:cubicBezTo>
                  <a:cubicBezTo>
                    <a:pt x="16" y="11"/>
                    <a:pt x="11" y="19"/>
                    <a:pt x="11" y="28"/>
                  </a:cubicBezTo>
                  <a:cubicBezTo>
                    <a:pt x="11" y="37"/>
                    <a:pt x="16" y="44"/>
                    <a:pt x="26" y="44"/>
                  </a:cubicBezTo>
                  <a:cubicBezTo>
                    <a:pt x="32" y="44"/>
                    <a:pt x="34" y="41"/>
                    <a:pt x="37" y="41"/>
                  </a:cubicBezTo>
                  <a:cubicBezTo>
                    <a:pt x="41" y="41"/>
                    <a:pt x="42" y="44"/>
                    <a:pt x="42" y="46"/>
                  </a:cubicBezTo>
                  <a:cubicBezTo>
                    <a:pt x="42" y="53"/>
                    <a:pt x="31" y="55"/>
                    <a:pt x="26" y="55"/>
                  </a:cubicBezTo>
                  <a:cubicBezTo>
                    <a:pt x="10" y="55"/>
                    <a:pt x="0" y="43"/>
                    <a:pt x="0" y="27"/>
                  </a:cubicBezTo>
                  <a:cubicBezTo>
                    <a:pt x="0" y="12"/>
                    <a:pt x="10" y="0"/>
                    <a:pt x="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13314363" y="2262188"/>
              <a:ext cx="309563" cy="327025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26" y="0"/>
                </a:cxn>
                <a:cxn ang="0">
                  <a:pos x="52" y="27"/>
                </a:cxn>
                <a:cxn ang="0">
                  <a:pos x="26" y="55"/>
                </a:cxn>
                <a:cxn ang="0">
                  <a:pos x="0" y="27"/>
                </a:cxn>
                <a:cxn ang="0">
                  <a:pos x="40" y="27"/>
                </a:cxn>
                <a:cxn ang="0">
                  <a:pos x="26" y="10"/>
                </a:cxn>
                <a:cxn ang="0">
                  <a:pos x="12" y="27"/>
                </a:cxn>
                <a:cxn ang="0">
                  <a:pos x="26" y="45"/>
                </a:cxn>
                <a:cxn ang="0">
                  <a:pos x="40" y="27"/>
                </a:cxn>
              </a:cxnLst>
              <a:rect l="0" t="0" r="r" b="b"/>
              <a:pathLst>
                <a:path w="52" h="55">
                  <a:moveTo>
                    <a:pt x="0" y="27"/>
                  </a:moveTo>
                  <a:cubicBezTo>
                    <a:pt x="0" y="12"/>
                    <a:pt x="11" y="0"/>
                    <a:pt x="26" y="0"/>
                  </a:cubicBezTo>
                  <a:cubicBezTo>
                    <a:pt x="41" y="0"/>
                    <a:pt x="52" y="12"/>
                    <a:pt x="52" y="27"/>
                  </a:cubicBezTo>
                  <a:cubicBezTo>
                    <a:pt x="52" y="43"/>
                    <a:pt x="41" y="55"/>
                    <a:pt x="26" y="55"/>
                  </a:cubicBezTo>
                  <a:cubicBezTo>
                    <a:pt x="11" y="55"/>
                    <a:pt x="0" y="43"/>
                    <a:pt x="0" y="27"/>
                  </a:cubicBezTo>
                  <a:close/>
                  <a:moveTo>
                    <a:pt x="40" y="27"/>
                  </a:moveTo>
                  <a:cubicBezTo>
                    <a:pt x="40" y="18"/>
                    <a:pt x="35" y="10"/>
                    <a:pt x="26" y="10"/>
                  </a:cubicBezTo>
                  <a:cubicBezTo>
                    <a:pt x="17" y="10"/>
                    <a:pt x="12" y="18"/>
                    <a:pt x="12" y="27"/>
                  </a:cubicBezTo>
                  <a:cubicBezTo>
                    <a:pt x="12" y="37"/>
                    <a:pt x="17" y="45"/>
                    <a:pt x="26" y="45"/>
                  </a:cubicBezTo>
                  <a:cubicBezTo>
                    <a:pt x="36" y="45"/>
                    <a:pt x="40" y="37"/>
                    <a:pt x="40" y="2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13641388" y="2262188"/>
              <a:ext cx="363538" cy="322263"/>
            </a:xfrm>
            <a:custGeom>
              <a:avLst/>
              <a:gdLst/>
              <a:ahLst/>
              <a:cxnLst>
                <a:cxn ang="0">
                  <a:pos x="7" y="6"/>
                </a:cxn>
                <a:cxn ang="0">
                  <a:pos x="14" y="0"/>
                </a:cxn>
                <a:cxn ang="0">
                  <a:pos x="22" y="6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9" y="6"/>
                </a:cxn>
                <a:cxn ang="0">
                  <a:pos x="47" y="0"/>
                </a:cxn>
                <a:cxn ang="0">
                  <a:pos x="54" y="6"/>
                </a:cxn>
                <a:cxn ang="0">
                  <a:pos x="61" y="48"/>
                </a:cxn>
                <a:cxn ang="0">
                  <a:pos x="61" y="49"/>
                </a:cxn>
                <a:cxn ang="0">
                  <a:pos x="56" y="54"/>
                </a:cxn>
                <a:cxn ang="0">
                  <a:pos x="50" y="49"/>
                </a:cxn>
                <a:cxn ang="0">
                  <a:pos x="45" y="19"/>
                </a:cxn>
                <a:cxn ang="0">
                  <a:pos x="45" y="19"/>
                </a:cxn>
                <a:cxn ang="0">
                  <a:pos x="36" y="50"/>
                </a:cxn>
                <a:cxn ang="0">
                  <a:pos x="30" y="54"/>
                </a:cxn>
                <a:cxn ang="0">
                  <a:pos x="24" y="50"/>
                </a:cxn>
                <a:cxn ang="0">
                  <a:pos x="15" y="19"/>
                </a:cxn>
                <a:cxn ang="0">
                  <a:pos x="15" y="19"/>
                </a:cxn>
                <a:cxn ang="0">
                  <a:pos x="11" y="49"/>
                </a:cxn>
                <a:cxn ang="0">
                  <a:pos x="5" y="54"/>
                </a:cxn>
                <a:cxn ang="0">
                  <a:pos x="0" y="49"/>
                </a:cxn>
                <a:cxn ang="0">
                  <a:pos x="0" y="48"/>
                </a:cxn>
                <a:cxn ang="0">
                  <a:pos x="7" y="6"/>
                </a:cxn>
              </a:cxnLst>
              <a:rect l="0" t="0" r="r" b="b"/>
              <a:pathLst>
                <a:path w="61" h="54">
                  <a:moveTo>
                    <a:pt x="7" y="6"/>
                  </a:moveTo>
                  <a:cubicBezTo>
                    <a:pt x="7" y="4"/>
                    <a:pt x="10" y="0"/>
                    <a:pt x="14" y="0"/>
                  </a:cubicBezTo>
                  <a:cubicBezTo>
                    <a:pt x="18" y="0"/>
                    <a:pt x="21" y="3"/>
                    <a:pt x="22" y="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3"/>
                    <a:pt x="43" y="0"/>
                    <a:pt x="47" y="0"/>
                  </a:cubicBezTo>
                  <a:cubicBezTo>
                    <a:pt x="51" y="0"/>
                    <a:pt x="54" y="4"/>
                    <a:pt x="54" y="6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1" y="49"/>
                    <a:pt x="61" y="49"/>
                  </a:cubicBezTo>
                  <a:cubicBezTo>
                    <a:pt x="61" y="52"/>
                    <a:pt x="59" y="54"/>
                    <a:pt x="56" y="54"/>
                  </a:cubicBezTo>
                  <a:cubicBezTo>
                    <a:pt x="52" y="54"/>
                    <a:pt x="50" y="53"/>
                    <a:pt x="50" y="4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52"/>
                    <a:pt x="34" y="54"/>
                    <a:pt x="30" y="54"/>
                  </a:cubicBezTo>
                  <a:cubicBezTo>
                    <a:pt x="26" y="54"/>
                    <a:pt x="25" y="52"/>
                    <a:pt x="24" y="5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3"/>
                    <a:pt x="9" y="54"/>
                    <a:pt x="5" y="54"/>
                  </a:cubicBezTo>
                  <a:cubicBezTo>
                    <a:pt x="2" y="54"/>
                    <a:pt x="0" y="52"/>
                    <a:pt x="0" y="49"/>
                  </a:cubicBezTo>
                  <a:cubicBezTo>
                    <a:pt x="0" y="49"/>
                    <a:pt x="0" y="48"/>
                    <a:pt x="0" y="48"/>
                  </a:cubicBezTo>
                  <a:lnTo>
                    <a:pt x="7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14033500" y="2268538"/>
              <a:ext cx="227013" cy="31591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0"/>
                </a:cxn>
                <a:cxn ang="0">
                  <a:pos x="19" y="0"/>
                </a:cxn>
                <a:cxn ang="0">
                  <a:pos x="38" y="18"/>
                </a:cxn>
                <a:cxn ang="0">
                  <a:pos x="20" y="35"/>
                </a:cxn>
                <a:cxn ang="0">
                  <a:pos x="11" y="35"/>
                </a:cxn>
                <a:cxn ang="0">
                  <a:pos x="11" y="48"/>
                </a:cxn>
                <a:cxn ang="0">
                  <a:pos x="6" y="53"/>
                </a:cxn>
                <a:cxn ang="0">
                  <a:pos x="0" y="48"/>
                </a:cxn>
                <a:cxn ang="0">
                  <a:pos x="0" y="6"/>
                </a:cxn>
                <a:cxn ang="0">
                  <a:pos x="11" y="26"/>
                </a:cxn>
                <a:cxn ang="0">
                  <a:pos x="19" y="26"/>
                </a:cxn>
                <a:cxn ang="0">
                  <a:pos x="27" y="18"/>
                </a:cxn>
                <a:cxn ang="0">
                  <a:pos x="19" y="10"/>
                </a:cxn>
                <a:cxn ang="0">
                  <a:pos x="11" y="10"/>
                </a:cxn>
                <a:cxn ang="0">
                  <a:pos x="11" y="26"/>
                </a:cxn>
              </a:cxnLst>
              <a:rect l="0" t="0" r="r" b="b"/>
              <a:pathLst>
                <a:path w="38" h="53">
                  <a:moveTo>
                    <a:pt x="0" y="6"/>
                  </a:moveTo>
                  <a:cubicBezTo>
                    <a:pt x="0" y="2"/>
                    <a:pt x="2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0"/>
                    <a:pt x="38" y="7"/>
                    <a:pt x="38" y="18"/>
                  </a:cubicBezTo>
                  <a:cubicBezTo>
                    <a:pt x="38" y="29"/>
                    <a:pt x="30" y="35"/>
                    <a:pt x="2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51"/>
                    <a:pt x="9" y="53"/>
                    <a:pt x="6" y="53"/>
                  </a:cubicBezTo>
                  <a:cubicBezTo>
                    <a:pt x="3" y="53"/>
                    <a:pt x="0" y="51"/>
                    <a:pt x="0" y="48"/>
                  </a:cubicBezTo>
                  <a:lnTo>
                    <a:pt x="0" y="6"/>
                  </a:lnTo>
                  <a:close/>
                  <a:moveTo>
                    <a:pt x="11" y="26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24" y="26"/>
                    <a:pt x="27" y="22"/>
                    <a:pt x="27" y="18"/>
                  </a:cubicBezTo>
                  <a:cubicBezTo>
                    <a:pt x="27" y="13"/>
                    <a:pt x="24" y="10"/>
                    <a:pt x="19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14230350" y="2262188"/>
              <a:ext cx="279400" cy="322263"/>
            </a:xfrm>
            <a:custGeom>
              <a:avLst/>
              <a:gdLst/>
              <a:ahLst/>
              <a:cxnLst>
                <a:cxn ang="0">
                  <a:pos x="15" y="6"/>
                </a:cxn>
                <a:cxn ang="0">
                  <a:pos x="23" y="0"/>
                </a:cxn>
                <a:cxn ang="0">
                  <a:pos x="31" y="6"/>
                </a:cxn>
                <a:cxn ang="0">
                  <a:pos x="46" y="47"/>
                </a:cxn>
                <a:cxn ang="0">
                  <a:pos x="47" y="50"/>
                </a:cxn>
                <a:cxn ang="0">
                  <a:pos x="41" y="54"/>
                </a:cxn>
                <a:cxn ang="0">
                  <a:pos x="36" y="51"/>
                </a:cxn>
                <a:cxn ang="0">
                  <a:pos x="34" y="44"/>
                </a:cxn>
                <a:cxn ang="0">
                  <a:pos x="13" y="44"/>
                </a:cxn>
                <a:cxn ang="0">
                  <a:pos x="11" y="50"/>
                </a:cxn>
                <a:cxn ang="0">
                  <a:pos x="5" y="54"/>
                </a:cxn>
                <a:cxn ang="0">
                  <a:pos x="0" y="49"/>
                </a:cxn>
                <a:cxn ang="0">
                  <a:pos x="0" y="47"/>
                </a:cxn>
                <a:cxn ang="0">
                  <a:pos x="15" y="6"/>
                </a:cxn>
                <a:cxn ang="0">
                  <a:pos x="16" y="33"/>
                </a:cxn>
                <a:cxn ang="0">
                  <a:pos x="30" y="33"/>
                </a:cxn>
                <a:cxn ang="0">
                  <a:pos x="23" y="12"/>
                </a:cxn>
                <a:cxn ang="0">
                  <a:pos x="23" y="12"/>
                </a:cxn>
                <a:cxn ang="0">
                  <a:pos x="16" y="33"/>
                </a:cxn>
              </a:cxnLst>
              <a:rect l="0" t="0" r="r" b="b"/>
              <a:pathLst>
                <a:path w="47" h="54">
                  <a:moveTo>
                    <a:pt x="15" y="6"/>
                  </a:moveTo>
                  <a:cubicBezTo>
                    <a:pt x="17" y="3"/>
                    <a:pt x="20" y="0"/>
                    <a:pt x="23" y="0"/>
                  </a:cubicBezTo>
                  <a:cubicBezTo>
                    <a:pt x="27" y="0"/>
                    <a:pt x="30" y="3"/>
                    <a:pt x="31" y="6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7" y="49"/>
                    <a:pt x="47" y="50"/>
                  </a:cubicBezTo>
                  <a:cubicBezTo>
                    <a:pt x="47" y="52"/>
                    <a:pt x="44" y="54"/>
                    <a:pt x="41" y="54"/>
                  </a:cubicBezTo>
                  <a:cubicBezTo>
                    <a:pt x="38" y="54"/>
                    <a:pt x="37" y="53"/>
                    <a:pt x="36" y="5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3"/>
                    <a:pt x="8" y="54"/>
                    <a:pt x="5" y="54"/>
                  </a:cubicBezTo>
                  <a:cubicBezTo>
                    <a:pt x="2" y="54"/>
                    <a:pt x="0" y="52"/>
                    <a:pt x="0" y="49"/>
                  </a:cubicBezTo>
                  <a:cubicBezTo>
                    <a:pt x="0" y="48"/>
                    <a:pt x="0" y="47"/>
                    <a:pt x="0" y="47"/>
                  </a:cubicBezTo>
                  <a:lnTo>
                    <a:pt x="15" y="6"/>
                  </a:lnTo>
                  <a:close/>
                  <a:moveTo>
                    <a:pt x="16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14528800" y="2262188"/>
              <a:ext cx="266700" cy="3222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0"/>
                </a:cxn>
                <a:cxn ang="0">
                  <a:pos x="10" y="3"/>
                </a:cxn>
                <a:cxn ang="0">
                  <a:pos x="34" y="34"/>
                </a:cxn>
                <a:cxn ang="0">
                  <a:pos x="34" y="34"/>
                </a:cxn>
                <a:cxn ang="0">
                  <a:pos x="34" y="6"/>
                </a:cxn>
                <a:cxn ang="0">
                  <a:pos x="39" y="0"/>
                </a:cxn>
                <a:cxn ang="0">
                  <a:pos x="45" y="6"/>
                </a:cxn>
                <a:cxn ang="0">
                  <a:pos x="45" y="49"/>
                </a:cxn>
                <a:cxn ang="0">
                  <a:pos x="39" y="54"/>
                </a:cxn>
                <a:cxn ang="0">
                  <a:pos x="35" y="52"/>
                </a:cxn>
                <a:cxn ang="0">
                  <a:pos x="11" y="21"/>
                </a:cxn>
                <a:cxn ang="0">
                  <a:pos x="11" y="21"/>
                </a:cxn>
                <a:cxn ang="0">
                  <a:pos x="11" y="49"/>
                </a:cxn>
                <a:cxn ang="0">
                  <a:pos x="5" y="54"/>
                </a:cxn>
                <a:cxn ang="0">
                  <a:pos x="0" y="49"/>
                </a:cxn>
                <a:cxn ang="0">
                  <a:pos x="0" y="6"/>
                </a:cxn>
              </a:cxnLst>
              <a:rect l="0" t="0" r="r" b="b"/>
              <a:pathLst>
                <a:path w="45" h="54">
                  <a:moveTo>
                    <a:pt x="0" y="6"/>
                  </a:move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9" y="2"/>
                    <a:pt x="10" y="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3"/>
                    <a:pt x="36" y="0"/>
                    <a:pt x="39" y="0"/>
                  </a:cubicBezTo>
                  <a:cubicBezTo>
                    <a:pt x="42" y="0"/>
                    <a:pt x="45" y="3"/>
                    <a:pt x="45" y="6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2"/>
                    <a:pt x="42" y="54"/>
                    <a:pt x="39" y="54"/>
                  </a:cubicBezTo>
                  <a:cubicBezTo>
                    <a:pt x="38" y="54"/>
                    <a:pt x="36" y="53"/>
                    <a:pt x="35" y="5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52"/>
                    <a:pt x="8" y="54"/>
                    <a:pt x="5" y="54"/>
                  </a:cubicBezTo>
                  <a:cubicBezTo>
                    <a:pt x="2" y="54"/>
                    <a:pt x="0" y="52"/>
                    <a:pt x="0" y="49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14808200" y="2262188"/>
              <a:ext cx="244475" cy="322263"/>
            </a:xfrm>
            <a:custGeom>
              <a:avLst/>
              <a:gdLst/>
              <a:ahLst/>
              <a:cxnLst>
                <a:cxn ang="0">
                  <a:pos x="15" y="29"/>
                </a:cxn>
                <a:cxn ang="0">
                  <a:pos x="1" y="9"/>
                </a:cxn>
                <a:cxn ang="0">
                  <a:pos x="0" y="6"/>
                </a:cxn>
                <a:cxn ang="0">
                  <a:pos x="5" y="0"/>
                </a:cxn>
                <a:cxn ang="0">
                  <a:pos x="10" y="3"/>
                </a:cxn>
                <a:cxn ang="0">
                  <a:pos x="21" y="18"/>
                </a:cxn>
                <a:cxn ang="0">
                  <a:pos x="31" y="3"/>
                </a:cxn>
                <a:cxn ang="0">
                  <a:pos x="36" y="0"/>
                </a:cxn>
                <a:cxn ang="0">
                  <a:pos x="41" y="6"/>
                </a:cxn>
                <a:cxn ang="0">
                  <a:pos x="40" y="9"/>
                </a:cxn>
                <a:cxn ang="0">
                  <a:pos x="26" y="29"/>
                </a:cxn>
                <a:cxn ang="0">
                  <a:pos x="26" y="49"/>
                </a:cxn>
                <a:cxn ang="0">
                  <a:pos x="21" y="54"/>
                </a:cxn>
                <a:cxn ang="0">
                  <a:pos x="15" y="49"/>
                </a:cxn>
                <a:cxn ang="0">
                  <a:pos x="15" y="29"/>
                </a:cxn>
              </a:cxnLst>
              <a:rect l="0" t="0" r="r" b="b"/>
              <a:pathLst>
                <a:path w="41" h="54">
                  <a:moveTo>
                    <a:pt x="15" y="2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7" y="0"/>
                    <a:pt x="9" y="1"/>
                    <a:pt x="10" y="3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1"/>
                    <a:pt x="34" y="0"/>
                    <a:pt x="36" y="0"/>
                  </a:cubicBezTo>
                  <a:cubicBezTo>
                    <a:pt x="39" y="0"/>
                    <a:pt x="41" y="3"/>
                    <a:pt x="41" y="6"/>
                  </a:cubicBezTo>
                  <a:cubicBezTo>
                    <a:pt x="41" y="7"/>
                    <a:pt x="41" y="8"/>
                    <a:pt x="40" y="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52"/>
                    <a:pt x="25" y="54"/>
                    <a:pt x="21" y="54"/>
                  </a:cubicBezTo>
                  <a:cubicBezTo>
                    <a:pt x="17" y="54"/>
                    <a:pt x="15" y="52"/>
                    <a:pt x="15" y="49"/>
                  </a:cubicBezTo>
                  <a:lnTo>
                    <a:pt x="15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Franklin Gothic Medium" pitchFamily="34" charset="0"/>
              </a:endParaRPr>
            </a:p>
          </p:txBody>
        </p:sp>
      </p:grpSp>
      <p:grpSp>
        <p:nvGrpSpPr>
          <p:cNvPr id="30" name="Group 58"/>
          <p:cNvGrpSpPr/>
          <p:nvPr/>
        </p:nvGrpSpPr>
        <p:grpSpPr>
          <a:xfrm>
            <a:off x="3416974" y="3135087"/>
            <a:ext cx="5498426" cy="1144814"/>
            <a:chOff x="9748838" y="3184525"/>
            <a:chExt cx="5260975" cy="1095375"/>
          </a:xfrm>
        </p:grpSpPr>
        <p:sp>
          <p:nvSpPr>
            <p:cNvPr id="31" name="Freeform 23"/>
            <p:cNvSpPr>
              <a:spLocks noEditPoints="1"/>
            </p:cNvSpPr>
            <p:nvPr/>
          </p:nvSpPr>
          <p:spPr bwMode="auto">
            <a:xfrm>
              <a:off x="9748838" y="3435350"/>
              <a:ext cx="565150" cy="8445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3" y="1"/>
                </a:cxn>
                <a:cxn ang="0">
                  <a:pos x="26" y="13"/>
                </a:cxn>
                <a:cxn ang="0">
                  <a:pos x="52" y="0"/>
                </a:cxn>
                <a:cxn ang="0">
                  <a:pos x="95" y="53"/>
                </a:cxn>
                <a:cxn ang="0">
                  <a:pos x="51" y="104"/>
                </a:cxn>
                <a:cxn ang="0">
                  <a:pos x="26" y="94"/>
                </a:cxn>
                <a:cxn ang="0">
                  <a:pos x="26" y="127"/>
                </a:cxn>
                <a:cxn ang="0">
                  <a:pos x="13" y="142"/>
                </a:cxn>
                <a:cxn ang="0">
                  <a:pos x="0" y="127"/>
                </a:cxn>
                <a:cxn ang="0">
                  <a:pos x="0" y="16"/>
                </a:cxn>
                <a:cxn ang="0">
                  <a:pos x="47" y="79"/>
                </a:cxn>
                <a:cxn ang="0">
                  <a:pos x="68" y="52"/>
                </a:cxn>
                <a:cxn ang="0">
                  <a:pos x="47" y="25"/>
                </a:cxn>
                <a:cxn ang="0">
                  <a:pos x="26" y="51"/>
                </a:cxn>
                <a:cxn ang="0">
                  <a:pos x="47" y="79"/>
                </a:cxn>
              </a:cxnLst>
              <a:rect l="0" t="0" r="r" b="b"/>
              <a:pathLst>
                <a:path w="95" h="142">
                  <a:moveTo>
                    <a:pt x="0" y="16"/>
                  </a:moveTo>
                  <a:cubicBezTo>
                    <a:pt x="0" y="7"/>
                    <a:pt x="5" y="1"/>
                    <a:pt x="13" y="1"/>
                  </a:cubicBezTo>
                  <a:cubicBezTo>
                    <a:pt x="20" y="1"/>
                    <a:pt x="25" y="5"/>
                    <a:pt x="26" y="13"/>
                  </a:cubicBezTo>
                  <a:cubicBezTo>
                    <a:pt x="31" y="4"/>
                    <a:pt x="42" y="0"/>
                    <a:pt x="52" y="0"/>
                  </a:cubicBezTo>
                  <a:cubicBezTo>
                    <a:pt x="81" y="0"/>
                    <a:pt x="95" y="27"/>
                    <a:pt x="95" y="53"/>
                  </a:cubicBezTo>
                  <a:cubicBezTo>
                    <a:pt x="95" y="79"/>
                    <a:pt x="78" y="104"/>
                    <a:pt x="51" y="104"/>
                  </a:cubicBezTo>
                  <a:cubicBezTo>
                    <a:pt x="43" y="104"/>
                    <a:pt x="33" y="101"/>
                    <a:pt x="26" y="94"/>
                  </a:cubicBezTo>
                  <a:cubicBezTo>
                    <a:pt x="26" y="127"/>
                    <a:pt x="26" y="127"/>
                    <a:pt x="26" y="127"/>
                  </a:cubicBezTo>
                  <a:cubicBezTo>
                    <a:pt x="26" y="136"/>
                    <a:pt x="21" y="142"/>
                    <a:pt x="13" y="142"/>
                  </a:cubicBezTo>
                  <a:cubicBezTo>
                    <a:pt x="5" y="142"/>
                    <a:pt x="0" y="136"/>
                    <a:pt x="0" y="127"/>
                  </a:cubicBezTo>
                  <a:lnTo>
                    <a:pt x="0" y="16"/>
                  </a:lnTo>
                  <a:close/>
                  <a:moveTo>
                    <a:pt x="47" y="79"/>
                  </a:moveTo>
                  <a:cubicBezTo>
                    <a:pt x="61" y="79"/>
                    <a:pt x="68" y="65"/>
                    <a:pt x="68" y="52"/>
                  </a:cubicBezTo>
                  <a:cubicBezTo>
                    <a:pt x="68" y="40"/>
                    <a:pt x="61" y="25"/>
                    <a:pt x="47" y="25"/>
                  </a:cubicBezTo>
                  <a:cubicBezTo>
                    <a:pt x="33" y="25"/>
                    <a:pt x="26" y="38"/>
                    <a:pt x="26" y="51"/>
                  </a:cubicBezTo>
                  <a:cubicBezTo>
                    <a:pt x="26" y="64"/>
                    <a:pt x="33" y="79"/>
                    <a:pt x="47" y="79"/>
                  </a:cubicBezTo>
                  <a:close/>
                </a:path>
              </a:pathLst>
            </a:cu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>
                <a:solidFill>
                  <a:srgbClr val="92D050"/>
                </a:solidFill>
              </a:endParaRPr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10379075" y="3184525"/>
              <a:ext cx="160338" cy="863600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3" y="0"/>
                </a:cxn>
                <a:cxn ang="0">
                  <a:pos x="27" y="15"/>
                </a:cxn>
                <a:cxn ang="0">
                  <a:pos x="27" y="130"/>
                </a:cxn>
                <a:cxn ang="0">
                  <a:pos x="13" y="145"/>
                </a:cxn>
                <a:cxn ang="0">
                  <a:pos x="0" y="130"/>
                </a:cxn>
                <a:cxn ang="0">
                  <a:pos x="0" y="15"/>
                </a:cxn>
              </a:cxnLst>
              <a:rect l="0" t="0" r="r" b="b"/>
              <a:pathLst>
                <a:path w="27" h="145">
                  <a:moveTo>
                    <a:pt x="0" y="15"/>
                  </a:moveTo>
                  <a:cubicBezTo>
                    <a:pt x="0" y="6"/>
                    <a:pt x="6" y="0"/>
                    <a:pt x="13" y="0"/>
                  </a:cubicBezTo>
                  <a:cubicBezTo>
                    <a:pt x="21" y="0"/>
                    <a:pt x="27" y="6"/>
                    <a:pt x="27" y="15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9"/>
                    <a:pt x="21" y="145"/>
                    <a:pt x="13" y="145"/>
                  </a:cubicBezTo>
                  <a:cubicBezTo>
                    <a:pt x="6" y="145"/>
                    <a:pt x="0" y="139"/>
                    <a:pt x="0" y="130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>
                <a:solidFill>
                  <a:srgbClr val="92D050"/>
                </a:solidFill>
              </a:endParaRPr>
            </a:p>
          </p:txBody>
        </p:sp>
        <p:sp>
          <p:nvSpPr>
            <p:cNvPr id="33" name="Freeform 25"/>
            <p:cNvSpPr>
              <a:spLocks noEditPoints="1"/>
            </p:cNvSpPr>
            <p:nvPr/>
          </p:nvSpPr>
          <p:spPr bwMode="auto">
            <a:xfrm>
              <a:off x="10606088" y="3435350"/>
              <a:ext cx="565150" cy="619125"/>
            </a:xfrm>
            <a:custGeom>
              <a:avLst/>
              <a:gdLst/>
              <a:ahLst/>
              <a:cxnLst>
                <a:cxn ang="0">
                  <a:pos x="95" y="85"/>
                </a:cxn>
                <a:cxn ang="0">
                  <a:pos x="82" y="103"/>
                </a:cxn>
                <a:cxn ang="0">
                  <a:pos x="70" y="91"/>
                </a:cxn>
                <a:cxn ang="0">
                  <a:pos x="44" y="104"/>
                </a:cxn>
                <a:cxn ang="0">
                  <a:pos x="0" y="52"/>
                </a:cxn>
                <a:cxn ang="0">
                  <a:pos x="44" y="0"/>
                </a:cxn>
                <a:cxn ang="0">
                  <a:pos x="70" y="13"/>
                </a:cxn>
                <a:cxn ang="0">
                  <a:pos x="82" y="1"/>
                </a:cxn>
                <a:cxn ang="0">
                  <a:pos x="95" y="19"/>
                </a:cxn>
                <a:cxn ang="0">
                  <a:pos x="95" y="85"/>
                </a:cxn>
                <a:cxn ang="0">
                  <a:pos x="48" y="79"/>
                </a:cxn>
                <a:cxn ang="0">
                  <a:pos x="68" y="52"/>
                </a:cxn>
                <a:cxn ang="0">
                  <a:pos x="48" y="25"/>
                </a:cxn>
                <a:cxn ang="0">
                  <a:pos x="27" y="52"/>
                </a:cxn>
                <a:cxn ang="0">
                  <a:pos x="48" y="79"/>
                </a:cxn>
              </a:cxnLst>
              <a:rect l="0" t="0" r="r" b="b"/>
              <a:pathLst>
                <a:path w="95" h="104">
                  <a:moveTo>
                    <a:pt x="95" y="85"/>
                  </a:moveTo>
                  <a:cubicBezTo>
                    <a:pt x="95" y="92"/>
                    <a:pt x="95" y="103"/>
                    <a:pt x="82" y="103"/>
                  </a:cubicBezTo>
                  <a:cubicBezTo>
                    <a:pt x="75" y="103"/>
                    <a:pt x="71" y="98"/>
                    <a:pt x="70" y="91"/>
                  </a:cubicBezTo>
                  <a:cubicBezTo>
                    <a:pt x="63" y="99"/>
                    <a:pt x="54" y="104"/>
                    <a:pt x="44" y="104"/>
                  </a:cubicBezTo>
                  <a:cubicBezTo>
                    <a:pt x="19" y="104"/>
                    <a:pt x="0" y="82"/>
                    <a:pt x="0" y="52"/>
                  </a:cubicBezTo>
                  <a:cubicBezTo>
                    <a:pt x="0" y="23"/>
                    <a:pt x="20" y="0"/>
                    <a:pt x="44" y="0"/>
                  </a:cubicBezTo>
                  <a:cubicBezTo>
                    <a:pt x="54" y="0"/>
                    <a:pt x="64" y="4"/>
                    <a:pt x="70" y="13"/>
                  </a:cubicBezTo>
                  <a:cubicBezTo>
                    <a:pt x="70" y="6"/>
                    <a:pt x="76" y="1"/>
                    <a:pt x="82" y="1"/>
                  </a:cubicBezTo>
                  <a:cubicBezTo>
                    <a:pt x="95" y="1"/>
                    <a:pt x="95" y="12"/>
                    <a:pt x="95" y="19"/>
                  </a:cubicBezTo>
                  <a:lnTo>
                    <a:pt x="95" y="85"/>
                  </a:lnTo>
                  <a:close/>
                  <a:moveTo>
                    <a:pt x="48" y="79"/>
                  </a:moveTo>
                  <a:cubicBezTo>
                    <a:pt x="62" y="79"/>
                    <a:pt x="68" y="65"/>
                    <a:pt x="68" y="52"/>
                  </a:cubicBezTo>
                  <a:cubicBezTo>
                    <a:pt x="68" y="39"/>
                    <a:pt x="62" y="25"/>
                    <a:pt x="48" y="25"/>
                  </a:cubicBezTo>
                  <a:cubicBezTo>
                    <a:pt x="33" y="25"/>
                    <a:pt x="27" y="39"/>
                    <a:pt x="27" y="52"/>
                  </a:cubicBezTo>
                  <a:cubicBezTo>
                    <a:pt x="27" y="65"/>
                    <a:pt x="33" y="79"/>
                    <a:pt x="48" y="79"/>
                  </a:cubicBezTo>
                  <a:close/>
                </a:path>
              </a:pathLst>
            </a:cu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>
                <a:solidFill>
                  <a:srgbClr val="92D050"/>
                </a:solidFill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11266488" y="3435350"/>
              <a:ext cx="523875" cy="61277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3" y="1"/>
                </a:cxn>
                <a:cxn ang="0">
                  <a:pos x="25" y="11"/>
                </a:cxn>
                <a:cxn ang="0">
                  <a:pos x="51" y="0"/>
                </a:cxn>
                <a:cxn ang="0">
                  <a:pos x="88" y="36"/>
                </a:cxn>
                <a:cxn ang="0">
                  <a:pos x="88" y="88"/>
                </a:cxn>
                <a:cxn ang="0">
                  <a:pos x="74" y="103"/>
                </a:cxn>
                <a:cxn ang="0">
                  <a:pos x="61" y="88"/>
                </a:cxn>
                <a:cxn ang="0">
                  <a:pos x="61" y="41"/>
                </a:cxn>
                <a:cxn ang="0">
                  <a:pos x="43" y="23"/>
                </a:cxn>
                <a:cxn ang="0">
                  <a:pos x="26" y="41"/>
                </a:cxn>
                <a:cxn ang="0">
                  <a:pos x="26" y="88"/>
                </a:cxn>
                <a:cxn ang="0">
                  <a:pos x="13" y="103"/>
                </a:cxn>
                <a:cxn ang="0">
                  <a:pos x="0" y="88"/>
                </a:cxn>
                <a:cxn ang="0">
                  <a:pos x="0" y="16"/>
                </a:cxn>
              </a:cxnLst>
              <a:rect l="0" t="0" r="r" b="b"/>
              <a:pathLst>
                <a:path w="88" h="103">
                  <a:moveTo>
                    <a:pt x="0" y="16"/>
                  </a:moveTo>
                  <a:cubicBezTo>
                    <a:pt x="0" y="7"/>
                    <a:pt x="5" y="1"/>
                    <a:pt x="13" y="1"/>
                  </a:cubicBezTo>
                  <a:cubicBezTo>
                    <a:pt x="20" y="1"/>
                    <a:pt x="24" y="5"/>
                    <a:pt x="25" y="11"/>
                  </a:cubicBezTo>
                  <a:cubicBezTo>
                    <a:pt x="30" y="4"/>
                    <a:pt x="38" y="0"/>
                    <a:pt x="51" y="0"/>
                  </a:cubicBezTo>
                  <a:cubicBezTo>
                    <a:pt x="72" y="0"/>
                    <a:pt x="88" y="14"/>
                    <a:pt x="88" y="36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97"/>
                    <a:pt x="82" y="103"/>
                    <a:pt x="74" y="103"/>
                  </a:cubicBezTo>
                  <a:cubicBezTo>
                    <a:pt x="67" y="103"/>
                    <a:pt x="61" y="97"/>
                    <a:pt x="61" y="8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29"/>
                    <a:pt x="53" y="23"/>
                    <a:pt x="43" y="23"/>
                  </a:cubicBezTo>
                  <a:cubicBezTo>
                    <a:pt x="32" y="23"/>
                    <a:pt x="26" y="31"/>
                    <a:pt x="26" y="41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6" y="97"/>
                    <a:pt x="21" y="103"/>
                    <a:pt x="13" y="103"/>
                  </a:cubicBezTo>
                  <a:cubicBezTo>
                    <a:pt x="5" y="103"/>
                    <a:pt x="0" y="97"/>
                    <a:pt x="0" y="88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>
                <a:solidFill>
                  <a:srgbClr val="92D050"/>
                </a:solidFill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1814175" y="3268663"/>
              <a:ext cx="387350" cy="779463"/>
            </a:xfrm>
            <a:custGeom>
              <a:avLst/>
              <a:gdLst/>
              <a:ahLst/>
              <a:cxnLst>
                <a:cxn ang="0">
                  <a:pos x="18" y="54"/>
                </a:cxn>
                <a:cxn ang="0">
                  <a:pos x="12" y="54"/>
                </a:cxn>
                <a:cxn ang="0">
                  <a:pos x="0" y="42"/>
                </a:cxn>
                <a:cxn ang="0">
                  <a:pos x="12" y="30"/>
                </a:cxn>
                <a:cxn ang="0">
                  <a:pos x="18" y="30"/>
                </a:cxn>
                <a:cxn ang="0">
                  <a:pos x="18" y="14"/>
                </a:cxn>
                <a:cxn ang="0">
                  <a:pos x="31" y="0"/>
                </a:cxn>
                <a:cxn ang="0">
                  <a:pos x="44" y="14"/>
                </a:cxn>
                <a:cxn ang="0">
                  <a:pos x="44" y="30"/>
                </a:cxn>
                <a:cxn ang="0">
                  <a:pos x="52" y="30"/>
                </a:cxn>
                <a:cxn ang="0">
                  <a:pos x="65" y="42"/>
                </a:cxn>
                <a:cxn ang="0">
                  <a:pos x="52" y="54"/>
                </a:cxn>
                <a:cxn ang="0">
                  <a:pos x="44" y="54"/>
                </a:cxn>
                <a:cxn ang="0">
                  <a:pos x="44" y="116"/>
                </a:cxn>
                <a:cxn ang="0">
                  <a:pos x="31" y="131"/>
                </a:cxn>
                <a:cxn ang="0">
                  <a:pos x="18" y="116"/>
                </a:cxn>
                <a:cxn ang="0">
                  <a:pos x="18" y="54"/>
                </a:cxn>
              </a:cxnLst>
              <a:rect l="0" t="0" r="r" b="b"/>
              <a:pathLst>
                <a:path w="65" h="131">
                  <a:moveTo>
                    <a:pt x="18" y="54"/>
                  </a:moveTo>
                  <a:cubicBezTo>
                    <a:pt x="12" y="54"/>
                    <a:pt x="12" y="54"/>
                    <a:pt x="12" y="54"/>
                  </a:cubicBezTo>
                  <a:cubicBezTo>
                    <a:pt x="4" y="54"/>
                    <a:pt x="0" y="49"/>
                    <a:pt x="0" y="42"/>
                  </a:cubicBezTo>
                  <a:cubicBezTo>
                    <a:pt x="0" y="35"/>
                    <a:pt x="5" y="30"/>
                    <a:pt x="12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6"/>
                    <a:pt x="23" y="0"/>
                    <a:pt x="31" y="0"/>
                  </a:cubicBezTo>
                  <a:cubicBezTo>
                    <a:pt x="39" y="0"/>
                    <a:pt x="44" y="6"/>
                    <a:pt x="44" y="14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9" y="30"/>
                    <a:pt x="65" y="34"/>
                    <a:pt x="65" y="42"/>
                  </a:cubicBezTo>
                  <a:cubicBezTo>
                    <a:pt x="65" y="51"/>
                    <a:pt x="59" y="54"/>
                    <a:pt x="52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4" y="125"/>
                    <a:pt x="39" y="131"/>
                    <a:pt x="31" y="131"/>
                  </a:cubicBezTo>
                  <a:cubicBezTo>
                    <a:pt x="23" y="131"/>
                    <a:pt x="18" y="125"/>
                    <a:pt x="18" y="116"/>
                  </a:cubicBezTo>
                  <a:lnTo>
                    <a:pt x="18" y="54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>
                <a:solidFill>
                  <a:srgbClr val="92D050"/>
                </a:solidFill>
              </a:endParaRPr>
            </a:p>
          </p:txBody>
        </p:sp>
        <p:sp>
          <p:nvSpPr>
            <p:cNvPr id="36" name="Freeform 28"/>
            <p:cNvSpPr>
              <a:spLocks noEditPoints="1"/>
            </p:cNvSpPr>
            <p:nvPr/>
          </p:nvSpPr>
          <p:spPr bwMode="auto">
            <a:xfrm>
              <a:off x="12236450" y="3184525"/>
              <a:ext cx="500063" cy="8636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6" y="0"/>
                </a:cxn>
                <a:cxn ang="0">
                  <a:pos x="13" y="8"/>
                </a:cxn>
                <a:cxn ang="0">
                  <a:pos x="13" y="58"/>
                </a:cxn>
                <a:cxn ang="0">
                  <a:pos x="14" y="58"/>
                </a:cxn>
                <a:cxn ang="0">
                  <a:pos x="41" y="43"/>
                </a:cxn>
                <a:cxn ang="0">
                  <a:pos x="84" y="94"/>
                </a:cxn>
                <a:cxn ang="0">
                  <a:pos x="41" y="145"/>
                </a:cxn>
                <a:cxn ang="0">
                  <a:pos x="14" y="130"/>
                </a:cxn>
                <a:cxn ang="0">
                  <a:pos x="13" y="130"/>
                </a:cxn>
                <a:cxn ang="0">
                  <a:pos x="13" y="136"/>
                </a:cxn>
                <a:cxn ang="0">
                  <a:pos x="6" y="145"/>
                </a:cxn>
                <a:cxn ang="0">
                  <a:pos x="0" y="136"/>
                </a:cxn>
                <a:cxn ang="0">
                  <a:pos x="0" y="8"/>
                </a:cxn>
                <a:cxn ang="0">
                  <a:pos x="41" y="133"/>
                </a:cxn>
                <a:cxn ang="0">
                  <a:pos x="69" y="94"/>
                </a:cxn>
                <a:cxn ang="0">
                  <a:pos x="41" y="55"/>
                </a:cxn>
                <a:cxn ang="0">
                  <a:pos x="13" y="94"/>
                </a:cxn>
                <a:cxn ang="0">
                  <a:pos x="41" y="133"/>
                </a:cxn>
              </a:cxnLst>
              <a:rect l="0" t="0" r="r" b="b"/>
              <a:pathLst>
                <a:path w="84" h="145">
                  <a:moveTo>
                    <a:pt x="0" y="8"/>
                  </a:moveTo>
                  <a:cubicBezTo>
                    <a:pt x="0" y="3"/>
                    <a:pt x="2" y="0"/>
                    <a:pt x="6" y="0"/>
                  </a:cubicBezTo>
                  <a:cubicBezTo>
                    <a:pt x="11" y="0"/>
                    <a:pt x="13" y="3"/>
                    <a:pt x="13" y="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1" y="48"/>
                    <a:pt x="30" y="43"/>
                    <a:pt x="41" y="43"/>
                  </a:cubicBezTo>
                  <a:cubicBezTo>
                    <a:pt x="70" y="43"/>
                    <a:pt x="84" y="69"/>
                    <a:pt x="84" y="94"/>
                  </a:cubicBezTo>
                  <a:cubicBezTo>
                    <a:pt x="84" y="122"/>
                    <a:pt x="70" y="145"/>
                    <a:pt x="41" y="145"/>
                  </a:cubicBezTo>
                  <a:cubicBezTo>
                    <a:pt x="30" y="145"/>
                    <a:pt x="20" y="140"/>
                    <a:pt x="14" y="130"/>
                  </a:cubicBezTo>
                  <a:cubicBezTo>
                    <a:pt x="13" y="130"/>
                    <a:pt x="13" y="130"/>
                    <a:pt x="13" y="130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3" y="142"/>
                    <a:pt x="11" y="145"/>
                    <a:pt x="6" y="145"/>
                  </a:cubicBezTo>
                  <a:cubicBezTo>
                    <a:pt x="2" y="145"/>
                    <a:pt x="0" y="142"/>
                    <a:pt x="0" y="136"/>
                  </a:cubicBezTo>
                  <a:lnTo>
                    <a:pt x="0" y="8"/>
                  </a:lnTo>
                  <a:close/>
                  <a:moveTo>
                    <a:pt x="41" y="133"/>
                  </a:moveTo>
                  <a:cubicBezTo>
                    <a:pt x="62" y="133"/>
                    <a:pt x="69" y="112"/>
                    <a:pt x="69" y="94"/>
                  </a:cubicBezTo>
                  <a:cubicBezTo>
                    <a:pt x="69" y="76"/>
                    <a:pt x="62" y="55"/>
                    <a:pt x="41" y="55"/>
                  </a:cubicBezTo>
                  <a:cubicBezTo>
                    <a:pt x="20" y="55"/>
                    <a:pt x="13" y="76"/>
                    <a:pt x="13" y="94"/>
                  </a:cubicBezTo>
                  <a:cubicBezTo>
                    <a:pt x="13" y="112"/>
                    <a:pt x="20" y="133"/>
                    <a:pt x="41" y="13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/>
            </a:p>
          </p:txBody>
        </p:sp>
        <p:sp>
          <p:nvSpPr>
            <p:cNvPr id="37" name="Freeform 29"/>
            <p:cNvSpPr>
              <a:spLocks noEditPoints="1"/>
            </p:cNvSpPr>
            <p:nvPr/>
          </p:nvSpPr>
          <p:spPr bwMode="auto">
            <a:xfrm>
              <a:off x="12819063" y="3441700"/>
              <a:ext cx="512763" cy="606425"/>
            </a:xfrm>
            <a:custGeom>
              <a:avLst/>
              <a:gdLst/>
              <a:ahLst/>
              <a:cxnLst>
                <a:cxn ang="0">
                  <a:pos x="43" y="102"/>
                </a:cxn>
                <a:cxn ang="0">
                  <a:pos x="0" y="51"/>
                </a:cxn>
                <a:cxn ang="0">
                  <a:pos x="43" y="0"/>
                </a:cxn>
                <a:cxn ang="0">
                  <a:pos x="86" y="51"/>
                </a:cxn>
                <a:cxn ang="0">
                  <a:pos x="43" y="102"/>
                </a:cxn>
                <a:cxn ang="0">
                  <a:pos x="43" y="90"/>
                </a:cxn>
                <a:cxn ang="0">
                  <a:pos x="71" y="51"/>
                </a:cxn>
                <a:cxn ang="0">
                  <a:pos x="43" y="12"/>
                </a:cxn>
                <a:cxn ang="0">
                  <a:pos x="15" y="51"/>
                </a:cxn>
                <a:cxn ang="0">
                  <a:pos x="43" y="90"/>
                </a:cxn>
              </a:cxnLst>
              <a:rect l="0" t="0" r="r" b="b"/>
              <a:pathLst>
                <a:path w="86" h="102">
                  <a:moveTo>
                    <a:pt x="43" y="102"/>
                  </a:moveTo>
                  <a:cubicBezTo>
                    <a:pt x="14" y="102"/>
                    <a:pt x="0" y="79"/>
                    <a:pt x="0" y="51"/>
                  </a:cubicBezTo>
                  <a:cubicBezTo>
                    <a:pt x="0" y="26"/>
                    <a:pt x="14" y="0"/>
                    <a:pt x="43" y="0"/>
                  </a:cubicBezTo>
                  <a:cubicBezTo>
                    <a:pt x="72" y="0"/>
                    <a:pt x="86" y="26"/>
                    <a:pt x="86" y="51"/>
                  </a:cubicBezTo>
                  <a:cubicBezTo>
                    <a:pt x="86" y="79"/>
                    <a:pt x="71" y="102"/>
                    <a:pt x="43" y="102"/>
                  </a:cubicBezTo>
                  <a:close/>
                  <a:moveTo>
                    <a:pt x="43" y="90"/>
                  </a:moveTo>
                  <a:cubicBezTo>
                    <a:pt x="64" y="90"/>
                    <a:pt x="71" y="69"/>
                    <a:pt x="71" y="51"/>
                  </a:cubicBezTo>
                  <a:cubicBezTo>
                    <a:pt x="71" y="33"/>
                    <a:pt x="64" y="12"/>
                    <a:pt x="43" y="12"/>
                  </a:cubicBezTo>
                  <a:cubicBezTo>
                    <a:pt x="22" y="12"/>
                    <a:pt x="15" y="33"/>
                    <a:pt x="15" y="51"/>
                  </a:cubicBezTo>
                  <a:cubicBezTo>
                    <a:pt x="15" y="69"/>
                    <a:pt x="22" y="90"/>
                    <a:pt x="43" y="9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13379450" y="3268663"/>
              <a:ext cx="249238" cy="779463"/>
            </a:xfrm>
            <a:custGeom>
              <a:avLst/>
              <a:gdLst/>
              <a:ahLst/>
              <a:cxnLst>
                <a:cxn ang="0">
                  <a:pos x="28" y="122"/>
                </a:cxn>
                <a:cxn ang="0">
                  <a:pos x="21" y="131"/>
                </a:cxn>
                <a:cxn ang="0">
                  <a:pos x="14" y="122"/>
                </a:cxn>
                <a:cxn ang="0">
                  <a:pos x="14" y="42"/>
                </a:cxn>
                <a:cxn ang="0">
                  <a:pos x="6" y="42"/>
                </a:cxn>
                <a:cxn ang="0">
                  <a:pos x="0" y="36"/>
                </a:cxn>
                <a:cxn ang="0">
                  <a:pos x="6" y="30"/>
                </a:cxn>
                <a:cxn ang="0">
                  <a:pos x="14" y="30"/>
                </a:cxn>
                <a:cxn ang="0">
                  <a:pos x="14" y="9"/>
                </a:cxn>
                <a:cxn ang="0">
                  <a:pos x="21" y="0"/>
                </a:cxn>
                <a:cxn ang="0">
                  <a:pos x="28" y="9"/>
                </a:cxn>
                <a:cxn ang="0">
                  <a:pos x="28" y="30"/>
                </a:cxn>
                <a:cxn ang="0">
                  <a:pos x="37" y="30"/>
                </a:cxn>
                <a:cxn ang="0">
                  <a:pos x="42" y="36"/>
                </a:cxn>
                <a:cxn ang="0">
                  <a:pos x="37" y="42"/>
                </a:cxn>
                <a:cxn ang="0">
                  <a:pos x="28" y="42"/>
                </a:cxn>
                <a:cxn ang="0">
                  <a:pos x="28" y="122"/>
                </a:cxn>
              </a:cxnLst>
              <a:rect l="0" t="0" r="r" b="b"/>
              <a:pathLst>
                <a:path w="42" h="131">
                  <a:moveTo>
                    <a:pt x="28" y="122"/>
                  </a:moveTo>
                  <a:cubicBezTo>
                    <a:pt x="28" y="128"/>
                    <a:pt x="25" y="131"/>
                    <a:pt x="21" y="131"/>
                  </a:cubicBezTo>
                  <a:cubicBezTo>
                    <a:pt x="17" y="131"/>
                    <a:pt x="14" y="128"/>
                    <a:pt x="14" y="12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" y="42"/>
                    <a:pt x="0" y="38"/>
                    <a:pt x="0" y="36"/>
                  </a:cubicBezTo>
                  <a:cubicBezTo>
                    <a:pt x="0" y="34"/>
                    <a:pt x="1" y="30"/>
                    <a:pt x="6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3"/>
                    <a:pt x="17" y="0"/>
                    <a:pt x="21" y="0"/>
                  </a:cubicBezTo>
                  <a:cubicBezTo>
                    <a:pt x="25" y="0"/>
                    <a:pt x="28" y="3"/>
                    <a:pt x="28" y="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41" y="30"/>
                    <a:pt x="42" y="34"/>
                    <a:pt x="42" y="36"/>
                  </a:cubicBezTo>
                  <a:cubicBezTo>
                    <a:pt x="42" y="38"/>
                    <a:pt x="41" y="42"/>
                    <a:pt x="37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12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13647738" y="3268663"/>
              <a:ext cx="249238" cy="779463"/>
            </a:xfrm>
            <a:custGeom>
              <a:avLst/>
              <a:gdLst/>
              <a:ahLst/>
              <a:cxnLst>
                <a:cxn ang="0">
                  <a:pos x="28" y="122"/>
                </a:cxn>
                <a:cxn ang="0">
                  <a:pos x="21" y="131"/>
                </a:cxn>
                <a:cxn ang="0">
                  <a:pos x="14" y="122"/>
                </a:cxn>
                <a:cxn ang="0">
                  <a:pos x="14" y="42"/>
                </a:cxn>
                <a:cxn ang="0">
                  <a:pos x="5" y="42"/>
                </a:cxn>
                <a:cxn ang="0">
                  <a:pos x="0" y="36"/>
                </a:cxn>
                <a:cxn ang="0">
                  <a:pos x="5" y="30"/>
                </a:cxn>
                <a:cxn ang="0">
                  <a:pos x="14" y="30"/>
                </a:cxn>
                <a:cxn ang="0">
                  <a:pos x="14" y="9"/>
                </a:cxn>
                <a:cxn ang="0">
                  <a:pos x="21" y="0"/>
                </a:cxn>
                <a:cxn ang="0">
                  <a:pos x="28" y="9"/>
                </a:cxn>
                <a:cxn ang="0">
                  <a:pos x="28" y="30"/>
                </a:cxn>
                <a:cxn ang="0">
                  <a:pos x="36" y="30"/>
                </a:cxn>
                <a:cxn ang="0">
                  <a:pos x="42" y="36"/>
                </a:cxn>
                <a:cxn ang="0">
                  <a:pos x="36" y="42"/>
                </a:cxn>
                <a:cxn ang="0">
                  <a:pos x="28" y="42"/>
                </a:cxn>
                <a:cxn ang="0">
                  <a:pos x="28" y="122"/>
                </a:cxn>
              </a:cxnLst>
              <a:rect l="0" t="0" r="r" b="b"/>
              <a:pathLst>
                <a:path w="42" h="131">
                  <a:moveTo>
                    <a:pt x="28" y="122"/>
                  </a:moveTo>
                  <a:cubicBezTo>
                    <a:pt x="28" y="128"/>
                    <a:pt x="25" y="131"/>
                    <a:pt x="21" y="131"/>
                  </a:cubicBezTo>
                  <a:cubicBezTo>
                    <a:pt x="17" y="131"/>
                    <a:pt x="14" y="128"/>
                    <a:pt x="14" y="12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2"/>
                    <a:pt x="0" y="38"/>
                    <a:pt x="0" y="36"/>
                  </a:cubicBezTo>
                  <a:cubicBezTo>
                    <a:pt x="0" y="34"/>
                    <a:pt x="1" y="30"/>
                    <a:pt x="5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3"/>
                    <a:pt x="17" y="0"/>
                    <a:pt x="21" y="0"/>
                  </a:cubicBezTo>
                  <a:cubicBezTo>
                    <a:pt x="25" y="0"/>
                    <a:pt x="28" y="3"/>
                    <a:pt x="28" y="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41" y="30"/>
                    <a:pt x="42" y="34"/>
                    <a:pt x="42" y="36"/>
                  </a:cubicBezTo>
                  <a:cubicBezTo>
                    <a:pt x="42" y="38"/>
                    <a:pt x="41" y="42"/>
                    <a:pt x="36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12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13974763" y="3184525"/>
              <a:ext cx="82550" cy="863600"/>
            </a:xfrm>
            <a:custGeom>
              <a:avLst/>
              <a:gdLst/>
              <a:ahLst/>
              <a:cxnLst>
                <a:cxn ang="0">
                  <a:pos x="14" y="136"/>
                </a:cxn>
                <a:cxn ang="0">
                  <a:pos x="7" y="145"/>
                </a:cxn>
                <a:cxn ang="0">
                  <a:pos x="0" y="136"/>
                </a:cxn>
                <a:cxn ang="0">
                  <a:pos x="0" y="8"/>
                </a:cxn>
                <a:cxn ang="0">
                  <a:pos x="7" y="0"/>
                </a:cxn>
                <a:cxn ang="0">
                  <a:pos x="14" y="8"/>
                </a:cxn>
                <a:cxn ang="0">
                  <a:pos x="14" y="136"/>
                </a:cxn>
              </a:cxnLst>
              <a:rect l="0" t="0" r="r" b="b"/>
              <a:pathLst>
                <a:path w="14" h="145">
                  <a:moveTo>
                    <a:pt x="14" y="136"/>
                  </a:moveTo>
                  <a:cubicBezTo>
                    <a:pt x="14" y="142"/>
                    <a:pt x="11" y="145"/>
                    <a:pt x="7" y="145"/>
                  </a:cubicBezTo>
                  <a:cubicBezTo>
                    <a:pt x="3" y="145"/>
                    <a:pt x="0" y="142"/>
                    <a:pt x="0" y="13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8"/>
                  </a:cubicBezTo>
                  <a:lnTo>
                    <a:pt x="14" y="1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/>
            </a:p>
          </p:txBody>
        </p:sp>
        <p:sp>
          <p:nvSpPr>
            <p:cNvPr id="41" name="Freeform 33"/>
            <p:cNvSpPr>
              <a:spLocks noEditPoints="1"/>
            </p:cNvSpPr>
            <p:nvPr/>
          </p:nvSpPr>
          <p:spPr bwMode="auto">
            <a:xfrm>
              <a:off x="14171613" y="3441700"/>
              <a:ext cx="504825" cy="606425"/>
            </a:xfrm>
            <a:custGeom>
              <a:avLst/>
              <a:gdLst/>
              <a:ahLst/>
              <a:cxnLst>
                <a:cxn ang="0">
                  <a:pos x="15" y="57"/>
                </a:cxn>
                <a:cxn ang="0">
                  <a:pos x="44" y="90"/>
                </a:cxn>
                <a:cxn ang="0">
                  <a:pos x="77" y="75"/>
                </a:cxn>
                <a:cxn ang="0">
                  <a:pos x="84" y="82"/>
                </a:cxn>
                <a:cxn ang="0">
                  <a:pos x="45" y="102"/>
                </a:cxn>
                <a:cxn ang="0">
                  <a:pos x="0" y="51"/>
                </a:cxn>
                <a:cxn ang="0">
                  <a:pos x="43" y="0"/>
                </a:cxn>
                <a:cxn ang="0">
                  <a:pos x="85" y="49"/>
                </a:cxn>
                <a:cxn ang="0">
                  <a:pos x="76" y="57"/>
                </a:cxn>
                <a:cxn ang="0">
                  <a:pos x="15" y="57"/>
                </a:cxn>
                <a:cxn ang="0">
                  <a:pos x="71" y="46"/>
                </a:cxn>
                <a:cxn ang="0">
                  <a:pos x="43" y="12"/>
                </a:cxn>
                <a:cxn ang="0">
                  <a:pos x="15" y="46"/>
                </a:cxn>
                <a:cxn ang="0">
                  <a:pos x="71" y="46"/>
                </a:cxn>
              </a:cxnLst>
              <a:rect l="0" t="0" r="r" b="b"/>
              <a:pathLst>
                <a:path w="85" h="102">
                  <a:moveTo>
                    <a:pt x="15" y="57"/>
                  </a:moveTo>
                  <a:cubicBezTo>
                    <a:pt x="15" y="74"/>
                    <a:pt x="27" y="90"/>
                    <a:pt x="44" y="90"/>
                  </a:cubicBezTo>
                  <a:cubicBezTo>
                    <a:pt x="66" y="90"/>
                    <a:pt x="71" y="75"/>
                    <a:pt x="77" y="75"/>
                  </a:cubicBezTo>
                  <a:cubicBezTo>
                    <a:pt x="81" y="75"/>
                    <a:pt x="84" y="76"/>
                    <a:pt x="84" y="82"/>
                  </a:cubicBezTo>
                  <a:cubicBezTo>
                    <a:pt x="84" y="88"/>
                    <a:pt x="68" y="102"/>
                    <a:pt x="45" y="102"/>
                  </a:cubicBezTo>
                  <a:cubicBezTo>
                    <a:pt x="14" y="102"/>
                    <a:pt x="0" y="76"/>
                    <a:pt x="0" y="51"/>
                  </a:cubicBezTo>
                  <a:cubicBezTo>
                    <a:pt x="0" y="26"/>
                    <a:pt x="15" y="0"/>
                    <a:pt x="43" y="0"/>
                  </a:cubicBezTo>
                  <a:cubicBezTo>
                    <a:pt x="71" y="0"/>
                    <a:pt x="85" y="24"/>
                    <a:pt x="85" y="49"/>
                  </a:cubicBezTo>
                  <a:cubicBezTo>
                    <a:pt x="85" y="52"/>
                    <a:pt x="84" y="57"/>
                    <a:pt x="76" y="57"/>
                  </a:cubicBezTo>
                  <a:lnTo>
                    <a:pt x="15" y="57"/>
                  </a:lnTo>
                  <a:close/>
                  <a:moveTo>
                    <a:pt x="71" y="46"/>
                  </a:moveTo>
                  <a:cubicBezTo>
                    <a:pt x="70" y="29"/>
                    <a:pt x="61" y="12"/>
                    <a:pt x="43" y="12"/>
                  </a:cubicBezTo>
                  <a:cubicBezTo>
                    <a:pt x="25" y="12"/>
                    <a:pt x="15" y="29"/>
                    <a:pt x="15" y="46"/>
                  </a:cubicBezTo>
                  <a:lnTo>
                    <a:pt x="71" y="4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14736763" y="3184525"/>
              <a:ext cx="101600" cy="149225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2" y="0"/>
                </a:cxn>
                <a:cxn ang="0">
                  <a:pos x="15" y="0"/>
                </a:cxn>
                <a:cxn ang="0">
                  <a:pos x="17" y="3"/>
                </a:cxn>
                <a:cxn ang="0">
                  <a:pos x="15" y="5"/>
                </a:cxn>
                <a:cxn ang="0">
                  <a:pos x="11" y="5"/>
                </a:cxn>
                <a:cxn ang="0">
                  <a:pos x="11" y="22"/>
                </a:cxn>
                <a:cxn ang="0">
                  <a:pos x="8" y="25"/>
                </a:cxn>
                <a:cxn ang="0">
                  <a:pos x="6" y="22"/>
                </a:cxn>
                <a:cxn ang="0">
                  <a:pos x="6" y="5"/>
                </a:cxn>
              </a:cxnLst>
              <a:rect l="0" t="0" r="r" b="b"/>
              <a:pathLst>
                <a:path w="17" h="25">
                  <a:moveTo>
                    <a:pt x="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4"/>
                    <a:pt x="16" y="5"/>
                    <a:pt x="15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4"/>
                    <a:pt x="10" y="25"/>
                    <a:pt x="8" y="25"/>
                  </a:cubicBezTo>
                  <a:cubicBezTo>
                    <a:pt x="7" y="25"/>
                    <a:pt x="6" y="24"/>
                    <a:pt x="6" y="22"/>
                  </a:cubicBezTo>
                  <a:lnTo>
                    <a:pt x="6" y="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14838363" y="3184525"/>
              <a:ext cx="171450" cy="149225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7" y="0"/>
                </a:cxn>
                <a:cxn ang="0">
                  <a:pos x="11" y="2"/>
                </a:cxn>
                <a:cxn ang="0">
                  <a:pos x="15" y="16"/>
                </a:cxn>
                <a:cxn ang="0">
                  <a:pos x="15" y="16"/>
                </a:cxn>
                <a:cxn ang="0">
                  <a:pos x="19" y="2"/>
                </a:cxn>
                <a:cxn ang="0">
                  <a:pos x="22" y="0"/>
                </a:cxn>
                <a:cxn ang="0">
                  <a:pos x="26" y="3"/>
                </a:cxn>
                <a:cxn ang="0">
                  <a:pos x="29" y="22"/>
                </a:cxn>
                <a:cxn ang="0">
                  <a:pos x="29" y="22"/>
                </a:cxn>
                <a:cxn ang="0">
                  <a:pos x="26" y="25"/>
                </a:cxn>
                <a:cxn ang="0">
                  <a:pos x="24" y="23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7" y="23"/>
                </a:cxn>
                <a:cxn ang="0">
                  <a:pos x="15" y="25"/>
                </a:cxn>
                <a:cxn ang="0">
                  <a:pos x="12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6" y="23"/>
                </a:cxn>
                <a:cxn ang="0">
                  <a:pos x="3" y="25"/>
                </a:cxn>
                <a:cxn ang="0">
                  <a:pos x="0" y="22"/>
                </a:cxn>
                <a:cxn ang="0">
                  <a:pos x="1" y="22"/>
                </a:cxn>
                <a:cxn ang="0">
                  <a:pos x="4" y="3"/>
                </a:cxn>
              </a:cxnLst>
              <a:rect l="0" t="0" r="r" b="b"/>
              <a:pathLst>
                <a:path w="29" h="25">
                  <a:moveTo>
                    <a:pt x="4" y="3"/>
                  </a:moveTo>
                  <a:cubicBezTo>
                    <a:pt x="4" y="1"/>
                    <a:pt x="5" y="0"/>
                    <a:pt x="7" y="0"/>
                  </a:cubicBezTo>
                  <a:cubicBezTo>
                    <a:pt x="9" y="0"/>
                    <a:pt x="10" y="1"/>
                    <a:pt x="11" y="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2" y="0"/>
                  </a:cubicBezTo>
                  <a:cubicBezTo>
                    <a:pt x="24" y="0"/>
                    <a:pt x="25" y="1"/>
                    <a:pt x="26" y="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4"/>
                    <a:pt x="28" y="25"/>
                    <a:pt x="26" y="25"/>
                  </a:cubicBezTo>
                  <a:cubicBezTo>
                    <a:pt x="25" y="25"/>
                    <a:pt x="24" y="24"/>
                    <a:pt x="24" y="2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4"/>
                    <a:pt x="17" y="25"/>
                    <a:pt x="15" y="25"/>
                  </a:cubicBezTo>
                  <a:cubicBezTo>
                    <a:pt x="13" y="25"/>
                    <a:pt x="12" y="24"/>
                    <a:pt x="12" y="2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5"/>
                    <a:pt x="3" y="25"/>
                  </a:cubicBezTo>
                  <a:cubicBezTo>
                    <a:pt x="2" y="25"/>
                    <a:pt x="0" y="24"/>
                    <a:pt x="0" y="22"/>
                  </a:cubicBezTo>
                  <a:cubicBezTo>
                    <a:pt x="0" y="22"/>
                    <a:pt x="0" y="22"/>
                    <a:pt x="1" y="22"/>
                  </a:cubicBezTo>
                  <a:lnTo>
                    <a:pt x="4" y="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u="sng" dirty="0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3276600" y="4343400"/>
            <a:ext cx="5410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324100" y="5410200"/>
            <a:ext cx="2247900" cy="4572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Bio-MEG (30%)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200400" y="4267200"/>
            <a:ext cx="1371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Ingredient 2</a:t>
            </a:r>
          </a:p>
          <a:p>
            <a:pPr algn="ctr"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[MEG]</a:t>
            </a:r>
          </a:p>
          <a:p>
            <a:pPr algn="ctr">
              <a:defRPr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30% by Weight</a:t>
            </a: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00400" y="2895600"/>
            <a:ext cx="13716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Ingredient 1</a:t>
            </a:r>
          </a:p>
          <a:p>
            <a:pPr algn="ctr"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en-US" sz="14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TA]</a:t>
            </a:r>
          </a:p>
          <a:p>
            <a:pPr algn="ctr">
              <a:defRPr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70% by Weight</a:t>
            </a: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76400" y="3581400"/>
            <a:ext cx="1295400" cy="9144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Petro-Material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(oil, natural gas)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00600" y="3581400"/>
            <a:ext cx="1257300" cy="9144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Polyester</a:t>
            </a:r>
            <a:r>
              <a:rPr lang="en-US" sz="14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4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Plastic</a:t>
            </a:r>
            <a:endParaRPr lang="en-US" sz="14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85365" y="2814918"/>
            <a:ext cx="3039035" cy="1371600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24100" y="2209800"/>
            <a:ext cx="2203076" cy="4572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Bio-PTA </a:t>
            </a:r>
            <a:r>
              <a:rPr lang="en-US" sz="14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(70%)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676400" y="4191000"/>
            <a:ext cx="3048000" cy="1066800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324600" y="3581400"/>
            <a:ext cx="1143000" cy="9144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Bottle</a:t>
            </a:r>
            <a:endParaRPr lang="en-US" sz="14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772400" y="3581400"/>
            <a:ext cx="1143000" cy="91440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Consumer</a:t>
            </a:r>
            <a:endParaRPr lang="en-US" sz="14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8600" y="3581400"/>
            <a:ext cx="1295400" cy="91440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Plant-Material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n-US" sz="11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(sugars)</a:t>
            </a: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Elbow Connector 25"/>
          <p:cNvCxnSpPr>
            <a:stCxn id="8" idx="2"/>
            <a:endCxn id="6" idx="1"/>
          </p:cNvCxnSpPr>
          <p:nvPr/>
        </p:nvCxnSpPr>
        <p:spPr>
          <a:xfrm rot="16200000" flipH="1">
            <a:off x="2647950" y="4171950"/>
            <a:ext cx="228600" cy="87630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8" idx="0"/>
            <a:endCxn id="7" idx="1"/>
          </p:cNvCxnSpPr>
          <p:nvPr/>
        </p:nvCxnSpPr>
        <p:spPr>
          <a:xfrm rot="5400000" flipH="1" flipV="1">
            <a:off x="2647950" y="3028950"/>
            <a:ext cx="228600" cy="87630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7" idx="3"/>
            <a:endCxn id="9" idx="0"/>
          </p:cNvCxnSpPr>
          <p:nvPr/>
        </p:nvCxnSpPr>
        <p:spPr>
          <a:xfrm>
            <a:off x="4572000" y="3352800"/>
            <a:ext cx="857250" cy="22860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6" idx="3"/>
            <a:endCxn id="9" idx="2"/>
          </p:cNvCxnSpPr>
          <p:nvPr/>
        </p:nvCxnSpPr>
        <p:spPr>
          <a:xfrm flipV="1">
            <a:off x="4572000" y="4495800"/>
            <a:ext cx="857250" cy="22860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42" idx="2"/>
            <a:endCxn id="29" idx="1"/>
          </p:cNvCxnSpPr>
          <p:nvPr/>
        </p:nvCxnSpPr>
        <p:spPr>
          <a:xfrm rot="16200000" flipH="1">
            <a:off x="1028700" y="4343400"/>
            <a:ext cx="1143000" cy="144780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9" idx="3"/>
            <a:endCxn id="9" idx="2"/>
          </p:cNvCxnSpPr>
          <p:nvPr/>
        </p:nvCxnSpPr>
        <p:spPr>
          <a:xfrm flipV="1">
            <a:off x="4572000" y="4495800"/>
            <a:ext cx="857250" cy="114300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42" idx="0"/>
            <a:endCxn id="30" idx="1"/>
          </p:cNvCxnSpPr>
          <p:nvPr/>
        </p:nvCxnSpPr>
        <p:spPr>
          <a:xfrm rot="5400000" flipH="1" flipV="1">
            <a:off x="1028700" y="2286000"/>
            <a:ext cx="1143000" cy="144780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0" idx="3"/>
            <a:endCxn id="9" idx="0"/>
          </p:cNvCxnSpPr>
          <p:nvPr/>
        </p:nvCxnSpPr>
        <p:spPr>
          <a:xfrm>
            <a:off x="4527176" y="2438400"/>
            <a:ext cx="902074" cy="114300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9" idx="3"/>
            <a:endCxn id="41" idx="1"/>
          </p:cNvCxnSpPr>
          <p:nvPr/>
        </p:nvCxnSpPr>
        <p:spPr>
          <a:xfrm>
            <a:off x="7467600" y="4038600"/>
            <a:ext cx="30480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9" idx="3"/>
            <a:endCxn id="39" idx="1"/>
          </p:cNvCxnSpPr>
          <p:nvPr/>
        </p:nvCxnSpPr>
        <p:spPr>
          <a:xfrm>
            <a:off x="6057900" y="4038600"/>
            <a:ext cx="26670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5715000" y="2209800"/>
            <a:ext cx="2203076" cy="4572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Recycled/Reused PET</a:t>
            </a:r>
            <a:endParaRPr lang="en-US" sz="1400" b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5" name="Elbow Connector 84"/>
          <p:cNvCxnSpPr>
            <a:stCxn id="41" idx="0"/>
            <a:endCxn id="83" idx="3"/>
          </p:cNvCxnSpPr>
          <p:nvPr/>
        </p:nvCxnSpPr>
        <p:spPr>
          <a:xfrm rot="16200000" flipV="1">
            <a:off x="7559488" y="2796988"/>
            <a:ext cx="1143000" cy="425824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83" idx="1"/>
            <a:endCxn id="9" idx="0"/>
          </p:cNvCxnSpPr>
          <p:nvPr/>
        </p:nvCxnSpPr>
        <p:spPr>
          <a:xfrm rot="10800000" flipV="1">
            <a:off x="5429250" y="2438400"/>
            <a:ext cx="285750" cy="1143000"/>
          </a:xfrm>
          <a:prstGeom prst="bentConnector2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362200" y="1688068"/>
            <a:ext cx="23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PlantBottle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PET 2.0]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02289" y="6107668"/>
            <a:ext cx="23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PlantBottle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PET 1.0]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989102" cy="1143000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PlantBottle</a:t>
            </a: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™ Technology Pathway</a:t>
            </a:r>
            <a:endParaRPr lang="en-US" sz="3600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9088CBF-358F-4D34-862D-A2CC90CE3EA8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2" grpId="0" animBg="1"/>
      <p:bldP spid="30" grpId="0" animBg="1"/>
      <p:bldP spid="58" grpId="0" animBg="1"/>
      <p:bldP spid="42" grpId="0" animBg="1"/>
      <p:bldP spid="38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O09233\Desktop\TEMP\pkg\pics\Empty 20o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16217"/>
            <a:ext cx="1491910" cy="450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IB bottle"/>
          <p:cNvPicPr>
            <a:picLocks noChangeAspect="1" noChangeArrowheads="1"/>
          </p:cNvPicPr>
          <p:nvPr/>
        </p:nvPicPr>
        <p:blipFill>
          <a:blip r:embed="rId3" cstate="print"/>
          <a:srcRect t="1964"/>
          <a:stretch>
            <a:fillRect/>
          </a:stretch>
        </p:blipFill>
        <p:spPr bwMode="auto">
          <a:xfrm>
            <a:off x="2209800" y="1828800"/>
            <a:ext cx="1968264" cy="3813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648200" y="593050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Renewable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593050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Recyclable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214" y="593050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335286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itchFamily="34" charset="0"/>
              </a:rPr>
              <a:t>+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335286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itchFamily="34" charset="0"/>
              </a:rPr>
              <a:t>+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72200" y="3352861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itchFamily="34" charset="0"/>
              </a:rPr>
              <a:t>=</a:t>
            </a:r>
          </a:p>
        </p:txBody>
      </p:sp>
      <p:pic>
        <p:nvPicPr>
          <p:cNvPr id="12" name="Picture 15" descr="Plant Bottle Vines 3"/>
          <p:cNvPicPr>
            <a:picLocks noChangeAspect="1" noChangeArrowheads="1"/>
          </p:cNvPicPr>
          <p:nvPr/>
        </p:nvPicPr>
        <p:blipFill>
          <a:blip r:embed="rId4" cstate="print"/>
          <a:srcRect l="5620" t="2325" r="10071" b="3149"/>
          <a:stretch>
            <a:fillRect/>
          </a:stretch>
        </p:blipFill>
        <p:spPr bwMode="auto">
          <a:xfrm flipH="1">
            <a:off x="4724400" y="1880236"/>
            <a:ext cx="1394846" cy="3778467"/>
          </a:xfrm>
          <a:prstGeom prst="rect">
            <a:avLst/>
          </a:prstGeom>
          <a:noFill/>
        </p:spPr>
      </p:pic>
      <p:pic>
        <p:nvPicPr>
          <p:cNvPr id="16" name="Picture 19" descr="PlantBottle_CC"/>
          <p:cNvPicPr>
            <a:picLocks noChangeAspect="1" noChangeArrowheads="1"/>
          </p:cNvPicPr>
          <p:nvPr/>
        </p:nvPicPr>
        <p:blipFill>
          <a:blip r:embed="rId5" cstate="print"/>
          <a:srcRect b="40625"/>
          <a:stretch>
            <a:fillRect/>
          </a:stretch>
        </p:blipFill>
        <p:spPr bwMode="auto">
          <a:xfrm>
            <a:off x="6553200" y="2976174"/>
            <a:ext cx="2503933" cy="1723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0999" y="152400"/>
            <a:ext cx="8676134" cy="1097761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PlantBottle</a:t>
            </a: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™ Packaging</a:t>
            </a:r>
            <a:endParaRPr lang="en-US" sz="3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9088CBF-358F-4D34-862D-A2CC90CE3EA8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9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5583888" y="2796105"/>
            <a:ext cx="2362231" cy="7257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Bottom Line Value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(lean)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231652" y="3188597"/>
            <a:ext cx="2362200" cy="7257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Top Line </a:t>
            </a:r>
            <a:r>
              <a:rPr lang="en-US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Value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(loved)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284336" y="4002311"/>
            <a:ext cx="6934200" cy="72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159745">
            <a:off x="1192080" y="2958130"/>
            <a:ext cx="7002779" cy="1147045"/>
          </a:xfrm>
          <a:custGeom>
            <a:avLst/>
            <a:gdLst>
              <a:gd name="connsiteX0" fmla="*/ 0 w 4373880"/>
              <a:gd name="connsiteY0" fmla="*/ 30130 h 1113196"/>
              <a:gd name="connsiteX1" fmla="*/ 1249680 w 4373880"/>
              <a:gd name="connsiteY1" fmla="*/ 121570 h 1113196"/>
              <a:gd name="connsiteX2" fmla="*/ 2910840 w 4373880"/>
              <a:gd name="connsiteY2" fmla="*/ 1005490 h 1113196"/>
              <a:gd name="connsiteX3" fmla="*/ 4373880 w 4373880"/>
              <a:gd name="connsiteY3" fmla="*/ 1066450 h 111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3880" h="1113196">
                <a:moveTo>
                  <a:pt x="0" y="30130"/>
                </a:moveTo>
                <a:cubicBezTo>
                  <a:pt x="382270" y="-5430"/>
                  <a:pt x="764540" y="-40990"/>
                  <a:pt x="1249680" y="121570"/>
                </a:cubicBezTo>
                <a:cubicBezTo>
                  <a:pt x="1734820" y="284130"/>
                  <a:pt x="2390140" y="848010"/>
                  <a:pt x="2910840" y="1005490"/>
                </a:cubicBezTo>
                <a:cubicBezTo>
                  <a:pt x="3431540" y="1162970"/>
                  <a:pt x="3902710" y="1114710"/>
                  <a:pt x="4373880" y="1066450"/>
                </a:cubicBezTo>
              </a:path>
            </a:pathLst>
          </a:cu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Up Arrow 15"/>
          <p:cNvSpPr/>
          <p:nvPr/>
        </p:nvSpPr>
        <p:spPr>
          <a:xfrm flipH="1">
            <a:off x="827136" y="1676400"/>
            <a:ext cx="7848600" cy="4019788"/>
          </a:xfrm>
          <a:prstGeom prst="leftUpArrow">
            <a:avLst>
              <a:gd name="adj1" fmla="val 2052"/>
              <a:gd name="adj2" fmla="val 3559"/>
              <a:gd name="adj3" fmla="val 4789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92896" y="5715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2010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5726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2020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114800" y="5715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2015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436736" y="1981200"/>
            <a:ext cx="2172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PlantBottle</a:t>
            </a:r>
            <a:r>
              <a:rPr lang="en-US" sz="2000" dirty="0" smtClean="0"/>
              <a:t> PET 1.0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447800" y="4114800"/>
            <a:ext cx="1734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Traditional PET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53238" y="3163669"/>
            <a:ext cx="8730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COST</a:t>
            </a:r>
          </a:p>
          <a:p>
            <a:pPr algn="ctr"/>
            <a:r>
              <a:rPr lang="en-US" sz="1400" dirty="0" smtClean="0"/>
              <a:t>(GLOBAL)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 rot="1416478">
            <a:off x="4105759" y="3312122"/>
            <a:ext cx="1541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Production Expansion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 rot="208330">
            <a:off x="1253856" y="2503866"/>
            <a:ext cx="1552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Logistics Optimization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7352692" y="3990201"/>
            <a:ext cx="125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Commoditization</a:t>
            </a:r>
            <a:endParaRPr lang="en-US" sz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1231652" y="2100441"/>
            <a:ext cx="193608" cy="18466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254192" y="4234934"/>
            <a:ext cx="193608" cy="18466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105400" y="2255611"/>
            <a:ext cx="171815" cy="182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282804" y="2133600"/>
            <a:ext cx="2294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PlantBottle</a:t>
            </a:r>
            <a:r>
              <a:rPr lang="en-US" sz="2000" dirty="0" smtClean="0"/>
              <a:t> PET 2.0 </a:t>
            </a:r>
            <a:endParaRPr lang="en-US" sz="2000" dirty="0"/>
          </a:p>
        </p:txBody>
      </p:sp>
      <p:sp>
        <p:nvSpPr>
          <p:cNvPr id="24" name="Rounded Rectangle 23"/>
          <p:cNvSpPr/>
          <p:nvPr/>
        </p:nvSpPr>
        <p:spPr>
          <a:xfrm>
            <a:off x="1277352" y="4924978"/>
            <a:ext cx="7322184" cy="33282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EcoSystem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Value (green)</a:t>
            </a:r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989102" cy="1143000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PlantBottle</a:t>
            </a: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™ Commercial Strategy</a:t>
            </a:r>
            <a:endParaRPr lang="en-US" sz="3600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9088CBF-358F-4D34-862D-A2CC90CE3EA8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1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845256" y="1113432"/>
            <a:ext cx="1295400" cy="9144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prstClr val="black"/>
                </a:solidFill>
              </a:rPr>
              <a:t>Px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45256" y="2253885"/>
            <a:ext cx="1295400" cy="914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Ethylene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11747" y="2253885"/>
            <a:ext cx="838200" cy="9144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MEG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11747" y="1113432"/>
            <a:ext cx="838200" cy="9144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PTA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14952" y="1661937"/>
            <a:ext cx="1295400" cy="914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Crude Oil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Nat. Gas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920552" y="2253885"/>
            <a:ext cx="1066800" cy="91440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PET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RESIN</a:t>
            </a:r>
          </a:p>
        </p:txBody>
      </p:sp>
      <p:cxnSp>
        <p:nvCxnSpPr>
          <p:cNvPr id="33" name="Straight Arrow Connector 32"/>
          <p:cNvCxnSpPr>
            <a:stCxn id="6" idx="3"/>
            <a:endCxn id="9" idx="1"/>
          </p:cNvCxnSpPr>
          <p:nvPr/>
        </p:nvCxnSpPr>
        <p:spPr>
          <a:xfrm>
            <a:off x="5140656" y="1570632"/>
            <a:ext cx="47109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3"/>
            <a:endCxn id="8" idx="1"/>
          </p:cNvCxnSpPr>
          <p:nvPr/>
        </p:nvCxnSpPr>
        <p:spPr>
          <a:xfrm>
            <a:off x="5140656" y="2711085"/>
            <a:ext cx="47109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8" idx="1"/>
          </p:cNvCxnSpPr>
          <p:nvPr/>
        </p:nvCxnSpPr>
        <p:spPr>
          <a:xfrm>
            <a:off x="6463352" y="1598249"/>
            <a:ext cx="457200" cy="111283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3"/>
            <a:endCxn id="18" idx="1"/>
          </p:cNvCxnSpPr>
          <p:nvPr/>
        </p:nvCxnSpPr>
        <p:spPr>
          <a:xfrm>
            <a:off x="6449947" y="2711085"/>
            <a:ext cx="470605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4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63552" y="1614123"/>
            <a:ext cx="784225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48" name="TextBox 44"/>
          <p:cNvSpPr txBox="1">
            <a:spLocks noChangeArrowheads="1"/>
          </p:cNvSpPr>
          <p:nvPr/>
        </p:nvSpPr>
        <p:spPr bwMode="auto">
          <a:xfrm>
            <a:off x="8139752" y="2452323"/>
            <a:ext cx="6397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cs typeface="Arial" pitchFamily="34" charset="0"/>
              </a:rPr>
              <a:t>PET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cs typeface="Arial" pitchFamily="34" charset="0"/>
              </a:rPr>
              <a:t>Bottle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8749352" y="2680923"/>
            <a:ext cx="228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8406453" y="2109423"/>
            <a:ext cx="1143000" cy="3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796852" y="1537922"/>
            <a:ext cx="1182689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>
            <a:off x="7096765" y="1895111"/>
            <a:ext cx="714375" cy="3175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53" name="Picture 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9152" y="1233123"/>
            <a:ext cx="6096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40"/>
          <p:cNvCxnSpPr/>
          <p:nvPr/>
        </p:nvCxnSpPr>
        <p:spPr>
          <a:xfrm>
            <a:off x="7987352" y="2711086"/>
            <a:ext cx="152400" cy="158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2047732" y="1113432"/>
            <a:ext cx="1295400" cy="914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Gasoline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14952" y="3407667"/>
            <a:ext cx="1295400" cy="91440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 Sugar Cane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2047732" y="3407667"/>
            <a:ext cx="1295400" cy="91440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 Ethanol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3845256" y="3407667"/>
            <a:ext cx="1295400" cy="91440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bEthylene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611747" y="3407667"/>
            <a:ext cx="838200" cy="91440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bMEG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2047732" y="2256751"/>
            <a:ext cx="1295400" cy="9144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Naphtha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Ethane</a:t>
            </a:r>
          </a:p>
        </p:txBody>
      </p:sp>
      <p:cxnSp>
        <p:nvCxnSpPr>
          <p:cNvPr id="65" name="Straight Arrow Connector 64"/>
          <p:cNvCxnSpPr>
            <a:stCxn id="16" idx="3"/>
            <a:endCxn id="64" idx="1"/>
          </p:cNvCxnSpPr>
          <p:nvPr/>
        </p:nvCxnSpPr>
        <p:spPr>
          <a:xfrm>
            <a:off x="1510352" y="2119137"/>
            <a:ext cx="537380" cy="59481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56" idx="1"/>
          </p:cNvCxnSpPr>
          <p:nvPr/>
        </p:nvCxnSpPr>
        <p:spPr>
          <a:xfrm flipV="1">
            <a:off x="1510352" y="1570632"/>
            <a:ext cx="537380" cy="5403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8" idx="3"/>
            <a:endCxn id="60" idx="1"/>
          </p:cNvCxnSpPr>
          <p:nvPr/>
        </p:nvCxnSpPr>
        <p:spPr>
          <a:xfrm>
            <a:off x="1510352" y="3864867"/>
            <a:ext cx="537380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0" idx="3"/>
            <a:endCxn id="61" idx="1"/>
          </p:cNvCxnSpPr>
          <p:nvPr/>
        </p:nvCxnSpPr>
        <p:spPr>
          <a:xfrm>
            <a:off x="3343132" y="3864867"/>
            <a:ext cx="502124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1" idx="3"/>
            <a:endCxn id="63" idx="1"/>
          </p:cNvCxnSpPr>
          <p:nvPr/>
        </p:nvCxnSpPr>
        <p:spPr>
          <a:xfrm>
            <a:off x="5140656" y="3864867"/>
            <a:ext cx="47109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63" idx="3"/>
            <a:endCxn id="18" idx="1"/>
          </p:cNvCxnSpPr>
          <p:nvPr/>
        </p:nvCxnSpPr>
        <p:spPr>
          <a:xfrm flipV="1">
            <a:off x="6449947" y="2711085"/>
            <a:ext cx="470605" cy="115378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4" idx="3"/>
            <a:endCxn id="7" idx="1"/>
          </p:cNvCxnSpPr>
          <p:nvPr/>
        </p:nvCxnSpPr>
        <p:spPr>
          <a:xfrm flipV="1">
            <a:off x="3343132" y="2711085"/>
            <a:ext cx="502124" cy="286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6" idx="3"/>
            <a:endCxn id="6" idx="1"/>
          </p:cNvCxnSpPr>
          <p:nvPr/>
        </p:nvCxnSpPr>
        <p:spPr>
          <a:xfrm>
            <a:off x="3343132" y="1570632"/>
            <a:ext cx="502124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214952" y="4509723"/>
            <a:ext cx="1295400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 2nd Gen Feedstock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2072753" y="4509723"/>
            <a:ext cx="1295400" cy="914400"/>
          </a:xfrm>
          <a:prstGeom prst="roundRect">
            <a:avLst/>
          </a:prstGeom>
          <a:solidFill>
            <a:srgbClr val="92D050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 Sugar</a:t>
            </a:r>
          </a:p>
        </p:txBody>
      </p:sp>
      <p:cxnSp>
        <p:nvCxnSpPr>
          <p:cNvPr id="104" name="Straight Arrow Connector 103"/>
          <p:cNvCxnSpPr>
            <a:stCxn id="58" idx="3"/>
            <a:endCxn id="103" idx="1"/>
          </p:cNvCxnSpPr>
          <p:nvPr/>
        </p:nvCxnSpPr>
        <p:spPr>
          <a:xfrm>
            <a:off x="1510352" y="3864867"/>
            <a:ext cx="562401" cy="110205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55" name="Group 12354"/>
          <p:cNvGrpSpPr/>
          <p:nvPr/>
        </p:nvGrpSpPr>
        <p:grpSpPr>
          <a:xfrm>
            <a:off x="6322788" y="4509723"/>
            <a:ext cx="2653577" cy="1026286"/>
            <a:chOff x="6490423" y="4904601"/>
            <a:chExt cx="2653577" cy="1118176"/>
          </a:xfrm>
        </p:grpSpPr>
        <p:sp>
          <p:nvSpPr>
            <p:cNvPr id="111" name="Rounded Rectangle 110"/>
            <p:cNvSpPr/>
            <p:nvPr/>
          </p:nvSpPr>
          <p:spPr>
            <a:xfrm>
              <a:off x="6490423" y="4912446"/>
              <a:ext cx="228843" cy="261309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90449" y="4904601"/>
              <a:ext cx="2343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Active Purchases</a:t>
              </a:r>
              <a:endParaRPr lang="en-US" sz="1400" dirty="0"/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6490423" y="5315191"/>
              <a:ext cx="228843" cy="261309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6490423" y="5722845"/>
              <a:ext cx="228843" cy="26130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800850" y="5307346"/>
              <a:ext cx="2343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Hedge / Monitor / Influence</a:t>
              </a:r>
              <a:endParaRPr lang="en-US" sz="14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00850" y="5715000"/>
              <a:ext cx="2343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Monitor / no Influence</a:t>
              </a:r>
              <a:endParaRPr lang="en-US" sz="1400" dirty="0"/>
            </a:p>
          </p:txBody>
        </p:sp>
      </p:grpSp>
      <p:cxnSp>
        <p:nvCxnSpPr>
          <p:cNvPr id="122" name="Straight Arrow Connector 121"/>
          <p:cNvCxnSpPr>
            <a:stCxn id="100" idx="3"/>
            <a:endCxn id="103" idx="1"/>
          </p:cNvCxnSpPr>
          <p:nvPr/>
        </p:nvCxnSpPr>
        <p:spPr>
          <a:xfrm>
            <a:off x="1510352" y="4966923"/>
            <a:ext cx="56240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03" idx="3"/>
          </p:cNvCxnSpPr>
          <p:nvPr/>
        </p:nvCxnSpPr>
        <p:spPr>
          <a:xfrm>
            <a:off x="3368153" y="4966923"/>
            <a:ext cx="266269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6030847" y="4322067"/>
            <a:ext cx="0" cy="6448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65" name="TextBox 12364"/>
          <p:cNvSpPr txBox="1"/>
          <p:nvPr/>
        </p:nvSpPr>
        <p:spPr>
          <a:xfrm>
            <a:off x="35256" y="58674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More tools to hedge sugar cane/ethanol and offer greater price certainty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TCCC is already the largest sugar buyer in the world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1600" baseline="30000" dirty="0" smtClean="0">
                <a:latin typeface="Arial" pitchFamily="34" charset="0"/>
                <a:cs typeface="Arial" pitchFamily="34" charset="0"/>
              </a:rPr>
              <a:t>nd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Gen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feedstocks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will further enhance portfolio options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492455" y="6927"/>
            <a:ext cx="8355321" cy="79216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Back Integration Into PET Supply Chain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37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1"/>
          <p:cNvGrpSpPr>
            <a:grpSpLocks/>
          </p:cNvGrpSpPr>
          <p:nvPr/>
        </p:nvGrpSpPr>
        <p:grpSpPr bwMode="auto">
          <a:xfrm>
            <a:off x="76200" y="481790"/>
            <a:ext cx="8912224" cy="5963460"/>
            <a:chOff x="76200" y="130840"/>
            <a:chExt cx="9477758" cy="6498560"/>
          </a:xfrm>
        </p:grpSpPr>
        <p:pic>
          <p:nvPicPr>
            <p:cNvPr id="20" name="Picture 8" descr="world map.jp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3334"/>
            <a:stretch>
              <a:fillRect/>
            </a:stretch>
          </p:blipFill>
          <p:spPr bwMode="auto">
            <a:xfrm>
              <a:off x="76200" y="457200"/>
              <a:ext cx="4260850" cy="2595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world map.jp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3334"/>
            <a:stretch>
              <a:fillRect/>
            </a:stretch>
          </p:blipFill>
          <p:spPr bwMode="auto">
            <a:xfrm>
              <a:off x="76200" y="3810000"/>
              <a:ext cx="4260851" cy="2595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world map.jp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3334"/>
            <a:stretch>
              <a:fillRect/>
            </a:stretch>
          </p:blipFill>
          <p:spPr bwMode="auto">
            <a:xfrm>
              <a:off x="4648200" y="3886200"/>
              <a:ext cx="4260851" cy="2595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 descr="world map.jpg"/>
            <p:cNvPicPr>
              <a:picLocks noChangeAspect="1"/>
            </p:cNvPicPr>
            <p:nvPr/>
          </p:nvPicPr>
          <p:blipFill>
            <a:blip r:embed="rId2" cstate="print"/>
            <a:srcRect b="23334"/>
            <a:stretch>
              <a:fillRect/>
            </a:stretch>
          </p:blipFill>
          <p:spPr bwMode="auto">
            <a:xfrm>
              <a:off x="4648200" y="381000"/>
              <a:ext cx="4260851" cy="259519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 type="arrow" w="med" len="med"/>
            </a:ln>
          </p:spPr>
        </p:pic>
        <p:cxnSp>
          <p:nvCxnSpPr>
            <p:cNvPr id="9" name="Straight Arrow Connector 8"/>
            <p:cNvCxnSpPr>
              <a:stCxn id="204" idx="2"/>
              <a:endCxn id="74" idx="6"/>
            </p:cNvCxnSpPr>
            <p:nvPr/>
          </p:nvCxnSpPr>
          <p:spPr>
            <a:xfrm flipH="1" flipV="1">
              <a:off x="5963076" y="1543361"/>
              <a:ext cx="1353967" cy="24219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204" idx="5"/>
              <a:endCxn id="68" idx="2"/>
            </p:cNvCxnSpPr>
            <p:nvPr/>
          </p:nvCxnSpPr>
          <p:spPr>
            <a:xfrm>
              <a:off x="7707557" y="1947021"/>
              <a:ext cx="163232" cy="11527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 bwMode="auto">
            <a:xfrm>
              <a:off x="2134160" y="4496377"/>
              <a:ext cx="455824" cy="456706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4442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ea typeface="ヒラギノ明朝 ProN W3" charset="0"/>
                <a:cs typeface="ヒラギノ明朝 ProN W3" charset="0"/>
                <a:sym typeface="Hoefler Text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05777" y="4567775"/>
              <a:ext cx="121036" cy="234776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i="1" spc="50" dirty="0">
                  <a:ln w="11430"/>
                  <a:solidFill>
                    <a:srgbClr val="C0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 Rounded MT Bold" pitchFamily="34" charset="0"/>
                </a:rPr>
                <a:t>2</a:t>
              </a:r>
              <a:endParaRPr lang="en-US" sz="1400" i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endParaRPr>
            </a:p>
          </p:txBody>
        </p:sp>
        <p:sp>
          <p:nvSpPr>
            <p:cNvPr id="14" name="Rectangle 177"/>
            <p:cNvSpPr>
              <a:spLocks noChangeArrowheads="1"/>
            </p:cNvSpPr>
            <p:nvPr/>
          </p:nvSpPr>
          <p:spPr bwMode="auto">
            <a:xfrm>
              <a:off x="2356691" y="4680170"/>
              <a:ext cx="218204" cy="67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" dirty="0" smtClean="0">
                  <a:solidFill>
                    <a:srgbClr val="540000"/>
                  </a:solidFill>
                  <a:latin typeface="Arial Rounded MT Bold" pitchFamily="34" charset="0"/>
                </a:rPr>
                <a:t>PLANTS</a:t>
              </a:r>
              <a:endParaRPr lang="en-US" sz="400" dirty="0">
                <a:solidFill>
                  <a:srgbClr val="540000"/>
                </a:solidFill>
                <a:latin typeface="Arial Rounded MT Bold" pitchFamily="34" charset="0"/>
              </a:endParaRPr>
            </a:p>
          </p:txBody>
        </p:sp>
        <p:grpSp>
          <p:nvGrpSpPr>
            <p:cNvPr id="4" name="Group 167"/>
            <p:cNvGrpSpPr>
              <a:grpSpLocks/>
            </p:cNvGrpSpPr>
            <p:nvPr/>
          </p:nvGrpSpPr>
          <p:grpSpPr bwMode="auto">
            <a:xfrm>
              <a:off x="5505564" y="1315008"/>
              <a:ext cx="457512" cy="456706"/>
              <a:chOff x="6683150" y="4233387"/>
              <a:chExt cx="791019" cy="913411"/>
            </a:xfrm>
          </p:grpSpPr>
          <p:sp>
            <p:nvSpPr>
              <p:cNvPr id="74" name="Oval 73"/>
              <p:cNvSpPr/>
              <p:nvPr/>
            </p:nvSpPr>
            <p:spPr bwMode="auto">
              <a:xfrm>
                <a:off x="6683150" y="4233387"/>
                <a:ext cx="791019" cy="913411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rgbClr val="44422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  <a:ea typeface="ヒラギノ明朝 ProN W3" charset="0"/>
                  <a:cs typeface="ヒラギノ明朝 ProN W3" charset="0"/>
                  <a:sym typeface="Hoefler Text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823299" y="4466674"/>
                <a:ext cx="209266" cy="46955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i="1" spc="50" dirty="0" smtClean="0">
                    <a:ln w="11430"/>
                    <a:solidFill>
                      <a:srgbClr val="C0000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Arial Rounded MT Bold" pitchFamily="34" charset="0"/>
                  </a:rPr>
                  <a:t>4</a:t>
                </a:r>
                <a:endParaRPr lang="en-US" sz="1400" i="1" spc="50" dirty="0">
                  <a:ln w="11430"/>
                  <a:solidFill>
                    <a:srgbClr val="C0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 Rounded MT Bold" pitchFamily="34" charset="0"/>
                </a:endParaRPr>
              </a:p>
            </p:txBody>
          </p:sp>
          <p:sp>
            <p:nvSpPr>
              <p:cNvPr id="76" name="Rectangle 173"/>
              <p:cNvSpPr>
                <a:spLocks noChangeArrowheads="1"/>
              </p:cNvSpPr>
              <p:nvPr/>
            </p:nvSpPr>
            <p:spPr bwMode="auto">
              <a:xfrm>
                <a:off x="7080098" y="4595208"/>
                <a:ext cx="377265" cy="134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 dirty="0" smtClean="0">
                    <a:solidFill>
                      <a:srgbClr val="540000"/>
                    </a:solidFill>
                    <a:latin typeface="Arial Rounded MT Bold" pitchFamily="34" charset="0"/>
                  </a:rPr>
                  <a:t>PLANTS</a:t>
                </a:r>
                <a:endParaRPr lang="en-US" sz="400" dirty="0">
                  <a:solidFill>
                    <a:srgbClr val="540000"/>
                  </a:solidFill>
                  <a:latin typeface="Arial Rounded MT Bold" pitchFamily="34" charset="0"/>
                </a:endParaRPr>
              </a:p>
            </p:txBody>
          </p:sp>
        </p:grpSp>
        <p:sp>
          <p:nvSpPr>
            <p:cNvPr id="18" name="Oval 452"/>
            <p:cNvSpPr/>
            <p:nvPr/>
          </p:nvSpPr>
          <p:spPr bwMode="auto">
            <a:xfrm>
              <a:off x="6019800" y="2283408"/>
              <a:ext cx="72887" cy="77204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760000"/>
                </a:solidFill>
                <a:latin typeface="Arial Rounded MT Bold" pitchFamily="34" charset="0"/>
                <a:cs typeface="Arial"/>
              </a:endParaRPr>
            </a:p>
          </p:txBody>
        </p:sp>
        <p:cxnSp>
          <p:nvCxnSpPr>
            <p:cNvPr id="19" name="Straight Arrow Connector 18"/>
            <p:cNvCxnSpPr>
              <a:stCxn id="18" idx="7"/>
              <a:endCxn id="204" idx="2"/>
            </p:cNvCxnSpPr>
            <p:nvPr/>
          </p:nvCxnSpPr>
          <p:spPr>
            <a:xfrm flipV="1">
              <a:off x="6082013" y="1785551"/>
              <a:ext cx="1235031" cy="509163"/>
            </a:xfrm>
            <a:prstGeom prst="straightConnector1">
              <a:avLst/>
            </a:prstGeom>
            <a:ln w="19050">
              <a:solidFill>
                <a:srgbClr val="0099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52"/>
            <p:cNvSpPr/>
            <p:nvPr/>
          </p:nvSpPr>
          <p:spPr bwMode="auto">
            <a:xfrm>
              <a:off x="1447800" y="2283408"/>
              <a:ext cx="72887" cy="77204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760000"/>
                </a:solidFill>
                <a:latin typeface="Arial Rounded MT Bold" pitchFamily="34" charset="0"/>
                <a:cs typeface="Arial"/>
              </a:endParaRPr>
            </a:p>
          </p:txBody>
        </p:sp>
        <p:sp>
          <p:nvSpPr>
            <p:cNvPr id="22" name="TextBox 24"/>
            <p:cNvSpPr txBox="1">
              <a:spLocks noChangeArrowheads="1"/>
            </p:cNvSpPr>
            <p:nvPr/>
          </p:nvSpPr>
          <p:spPr bwMode="auto">
            <a:xfrm>
              <a:off x="4724400" y="3423047"/>
              <a:ext cx="4829558" cy="737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rial Rounded MT Bold" pitchFamily="34" charset="0"/>
                </a:rPr>
                <a:t>Phase </a:t>
              </a:r>
              <a:r>
                <a:rPr lang="en-US" sz="1600" dirty="0" smtClean="0">
                  <a:solidFill>
                    <a:srgbClr val="FF0000"/>
                  </a:solidFill>
                  <a:latin typeface="Arial Rounded MT Bold" pitchFamily="34" charset="0"/>
                </a:rPr>
                <a:t>4: 2017-2020</a:t>
              </a:r>
              <a:endParaRPr lang="en-US" sz="1600" dirty="0">
                <a:solidFill>
                  <a:srgbClr val="FF0000"/>
                </a:solidFill>
                <a:latin typeface="Arial Rounded MT Bold" pitchFamily="34" charset="0"/>
              </a:endParaRPr>
            </a:p>
            <a:p>
              <a:r>
                <a:rPr lang="en-GB" sz="1100" dirty="0">
                  <a:solidFill>
                    <a:srgbClr val="191919"/>
                  </a:solidFill>
                  <a:latin typeface="Arial Rounded MT Bold" pitchFamily="34" charset="0"/>
                </a:rPr>
                <a:t>Local </a:t>
              </a:r>
              <a:r>
                <a:rPr lang="en-GB" sz="1100" dirty="0" err="1">
                  <a:solidFill>
                    <a:srgbClr val="191919"/>
                  </a:solidFill>
                  <a:latin typeface="Arial Rounded MT Bold" pitchFamily="34" charset="0"/>
                </a:rPr>
                <a:t>bMEG</a:t>
              </a:r>
              <a:r>
                <a:rPr lang="en-GB" sz="1100" dirty="0">
                  <a:solidFill>
                    <a:srgbClr val="191919"/>
                  </a:solidFill>
                  <a:latin typeface="Arial Rounded MT Bold" pitchFamily="34" charset="0"/>
                </a:rPr>
                <a:t> &amp; </a:t>
              </a:r>
              <a:r>
                <a:rPr lang="en-GB" sz="1100" dirty="0" err="1">
                  <a:solidFill>
                    <a:srgbClr val="191919"/>
                  </a:solidFill>
                  <a:latin typeface="Arial Rounded MT Bold" pitchFamily="34" charset="0"/>
                </a:rPr>
                <a:t>bPET</a:t>
              </a:r>
              <a:r>
                <a:rPr lang="en-GB" sz="1100" dirty="0">
                  <a:solidFill>
                    <a:srgbClr val="191919"/>
                  </a:solidFill>
                  <a:latin typeface="Arial Rounded MT Bold" pitchFamily="34" charset="0"/>
                </a:rPr>
                <a:t> capacity in strategic markets. Diverse </a:t>
              </a:r>
              <a:r>
                <a:rPr lang="en-GB" sz="1100" dirty="0" smtClean="0">
                  <a:solidFill>
                    <a:srgbClr val="191919"/>
                  </a:solidFill>
                  <a:latin typeface="Arial Rounded MT Bold" pitchFamily="34" charset="0"/>
                </a:rPr>
                <a:t>local </a:t>
              </a:r>
              <a:r>
                <a:rPr lang="en-GB" sz="1100" dirty="0" err="1" smtClean="0">
                  <a:solidFill>
                    <a:srgbClr val="191919"/>
                  </a:solidFill>
                  <a:latin typeface="Arial Rounded MT Bold" pitchFamily="34" charset="0"/>
                </a:rPr>
                <a:t>feedstocks</a:t>
              </a:r>
              <a:r>
                <a:rPr lang="en-GB" sz="1100" dirty="0">
                  <a:solidFill>
                    <a:srgbClr val="191919"/>
                  </a:solidFill>
                  <a:latin typeface="Arial Rounded MT Bold" pitchFamily="34" charset="0"/>
                </a:rPr>
                <a:t> </a:t>
              </a:r>
              <a:r>
                <a:rPr lang="en-GB" sz="1100" dirty="0" smtClean="0">
                  <a:solidFill>
                    <a:srgbClr val="191919"/>
                  </a:solidFill>
                  <a:latin typeface="Arial Rounded MT Bold" pitchFamily="34" charset="0"/>
                </a:rPr>
                <a:t>sourced responsibly.</a:t>
              </a:r>
              <a:endParaRPr lang="en-US" sz="1100" b="1" dirty="0">
                <a:solidFill>
                  <a:srgbClr val="FF0000"/>
                </a:solidFill>
                <a:latin typeface="Arial Rounded MT Bold" pitchFamily="34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>
              <a:off x="1371573" y="3429000"/>
              <a:ext cx="6400800" cy="0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319306" y="2975754"/>
              <a:ext cx="913336" cy="306201"/>
            </a:xfrm>
            <a:prstGeom prst="roundRect">
              <a:avLst>
                <a:gd name="adj" fmla="val 26042"/>
              </a:avLst>
            </a:prstGeom>
            <a:solidFill>
              <a:schemeClr val="bg1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  <p:sp>
          <p:nvSpPr>
            <p:cNvPr id="25" name="Oval 452"/>
            <p:cNvSpPr/>
            <p:nvPr/>
          </p:nvSpPr>
          <p:spPr bwMode="auto">
            <a:xfrm>
              <a:off x="392191" y="3056643"/>
              <a:ext cx="73557" cy="77204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760000"/>
                </a:solidFill>
                <a:latin typeface="Arial Rounded MT Bold" pitchFamily="34" charset="0"/>
                <a:cs typeface="Arial"/>
              </a:endParaRPr>
            </a:p>
          </p:txBody>
        </p:sp>
        <p:sp>
          <p:nvSpPr>
            <p:cNvPr id="26" name="TextBox 453"/>
            <p:cNvSpPr txBox="1">
              <a:spLocks noChangeArrowheads="1"/>
            </p:cNvSpPr>
            <p:nvPr/>
          </p:nvSpPr>
          <p:spPr bwMode="auto">
            <a:xfrm>
              <a:off x="503989" y="3058272"/>
              <a:ext cx="728653" cy="201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600" dirty="0" smtClean="0">
                  <a:solidFill>
                    <a:srgbClr val="000000"/>
                  </a:solidFill>
                  <a:latin typeface="Arial Rounded MT Bold" pitchFamily="34" charset="0"/>
                </a:rPr>
                <a:t>Feedstock</a:t>
              </a:r>
              <a:endParaRPr lang="en-US" sz="600" dirty="0">
                <a:solidFill>
                  <a:srgbClr val="000000"/>
                </a:solidFill>
                <a:latin typeface="Arial Rounded MT Bold" pitchFamily="34" charset="0"/>
              </a:endParaRPr>
            </a:p>
            <a:p>
              <a:r>
                <a:rPr lang="en-US" sz="600" dirty="0">
                  <a:solidFill>
                    <a:srgbClr val="000000"/>
                  </a:solidFill>
                  <a:latin typeface="Arial Rounded MT Bold" pitchFamily="34" charset="0"/>
                </a:rPr>
                <a:t>Source</a:t>
              </a:r>
            </a:p>
          </p:txBody>
        </p:sp>
        <p:pic>
          <p:nvPicPr>
            <p:cNvPr id="28" name="Picture 27" descr="United-States.png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411" y="1372772"/>
              <a:ext cx="274319" cy="274320"/>
            </a:xfrm>
            <a:prstGeom prst="ellipse">
              <a:avLst/>
            </a:prstGeom>
            <a:ln w="28575">
              <a:noFill/>
            </a:ln>
          </p:spPr>
        </p:pic>
        <p:cxnSp>
          <p:nvCxnSpPr>
            <p:cNvPr id="29" name="Straight Arrow Connector 28"/>
            <p:cNvCxnSpPr>
              <a:stCxn id="203" idx="5"/>
              <a:endCxn id="71" idx="2"/>
            </p:cNvCxnSpPr>
            <p:nvPr/>
          </p:nvCxnSpPr>
          <p:spPr>
            <a:xfrm>
              <a:off x="3059843" y="1947021"/>
              <a:ext cx="141282" cy="10840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9"/>
            <p:cNvGrpSpPr>
              <a:grpSpLocks/>
            </p:cNvGrpSpPr>
            <p:nvPr/>
          </p:nvGrpSpPr>
          <p:grpSpPr bwMode="auto">
            <a:xfrm>
              <a:off x="3201125" y="1827073"/>
              <a:ext cx="455824" cy="456706"/>
              <a:chOff x="6783054" y="4190717"/>
              <a:chExt cx="788105" cy="913411"/>
            </a:xfrm>
          </p:grpSpPr>
          <p:sp>
            <p:nvSpPr>
              <p:cNvPr id="71" name="Oval 70"/>
              <p:cNvSpPr/>
              <p:nvPr/>
            </p:nvSpPr>
            <p:spPr bwMode="auto">
              <a:xfrm>
                <a:off x="6783054" y="4190717"/>
                <a:ext cx="788105" cy="913411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rgbClr val="44422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  <a:ea typeface="ヒラギノ明朝 ProN W3" charset="0"/>
                  <a:cs typeface="ヒラギノ明朝 ProN W3" charset="0"/>
                  <a:sym typeface="Hoefler Text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884636" y="4396334"/>
                <a:ext cx="209268" cy="46955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i="1" spc="50" dirty="0">
                    <a:ln w="11430"/>
                    <a:solidFill>
                      <a:srgbClr val="C0000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Arial Rounded MT Bold" pitchFamily="34" charset="0"/>
                  </a:rPr>
                  <a:t>1</a:t>
                </a:r>
              </a:p>
            </p:txBody>
          </p:sp>
          <p:sp>
            <p:nvSpPr>
              <p:cNvPr id="73" name="Rectangle 119"/>
              <p:cNvSpPr>
                <a:spLocks noChangeArrowheads="1"/>
              </p:cNvSpPr>
              <p:nvPr/>
            </p:nvSpPr>
            <p:spPr bwMode="auto">
              <a:xfrm>
                <a:off x="7142814" y="4550223"/>
                <a:ext cx="315374" cy="134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solidFill>
                      <a:srgbClr val="540000"/>
                    </a:solidFill>
                    <a:latin typeface="Arial Rounded MT Bold" pitchFamily="34" charset="0"/>
                  </a:rPr>
                  <a:t>PLANT</a:t>
                </a:r>
              </a:p>
            </p:txBody>
          </p:sp>
        </p:grpSp>
        <p:cxnSp>
          <p:nvCxnSpPr>
            <p:cNvPr id="31" name="Straight Arrow Connector 30"/>
            <p:cNvCxnSpPr>
              <a:endCxn id="203" idx="2"/>
            </p:cNvCxnSpPr>
            <p:nvPr/>
          </p:nvCxnSpPr>
          <p:spPr>
            <a:xfrm flipV="1">
              <a:off x="1484189" y="1785551"/>
              <a:ext cx="1185142" cy="534554"/>
            </a:xfrm>
            <a:prstGeom prst="straightConnector1">
              <a:avLst/>
            </a:prstGeom>
            <a:ln w="19050">
              <a:solidFill>
                <a:srgbClr val="0099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 bwMode="auto">
            <a:xfrm>
              <a:off x="3305796" y="5044769"/>
              <a:ext cx="457510" cy="456706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4442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ea typeface="ヒラギノ明朝 ProN W3" charset="0"/>
                <a:cs typeface="ヒラギノ明朝 ProN W3" charset="0"/>
                <a:sym typeface="Hoefler Text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378042" y="5114564"/>
              <a:ext cx="121036" cy="234776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1" spc="50" dirty="0">
                  <a:ln w="11430"/>
                  <a:solidFill>
                    <a:srgbClr val="C0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 Rounded MT Bold" pitchFamily="34" charset="0"/>
                </a:rPr>
                <a:t>3</a:t>
              </a:r>
            </a:p>
          </p:txBody>
        </p:sp>
        <p:sp>
          <p:nvSpPr>
            <p:cNvPr id="35" name="Rectangle 112"/>
            <p:cNvSpPr>
              <a:spLocks noChangeArrowheads="1"/>
            </p:cNvSpPr>
            <p:nvPr/>
          </p:nvSpPr>
          <p:spPr bwMode="auto">
            <a:xfrm>
              <a:off x="3528956" y="5226959"/>
              <a:ext cx="218204" cy="67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" dirty="0" smtClean="0">
                  <a:solidFill>
                    <a:srgbClr val="540000"/>
                  </a:solidFill>
                  <a:latin typeface="Arial Rounded MT Bold" pitchFamily="34" charset="0"/>
                </a:rPr>
                <a:t>PLANTS</a:t>
              </a:r>
              <a:endParaRPr lang="en-US" sz="400" dirty="0">
                <a:solidFill>
                  <a:srgbClr val="540000"/>
                </a:solidFill>
                <a:latin typeface="Arial Rounded MT Bold" pitchFamily="34" charset="0"/>
              </a:endParaRPr>
            </a:p>
          </p:txBody>
        </p:sp>
        <p:cxnSp>
          <p:nvCxnSpPr>
            <p:cNvPr id="36" name="Straight Arrow Connector 35"/>
            <p:cNvCxnSpPr>
              <a:stCxn id="59" idx="5"/>
              <a:endCxn id="208" idx="2"/>
            </p:cNvCxnSpPr>
            <p:nvPr/>
          </p:nvCxnSpPr>
          <p:spPr>
            <a:xfrm flipV="1">
              <a:off x="1516362" y="5107047"/>
              <a:ext cx="1181669" cy="543363"/>
            </a:xfrm>
            <a:prstGeom prst="straightConnector1">
              <a:avLst/>
            </a:prstGeom>
            <a:ln w="19050">
              <a:solidFill>
                <a:srgbClr val="00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179"/>
            <p:cNvSpPr txBox="1">
              <a:spLocks noChangeArrowheads="1"/>
            </p:cNvSpPr>
            <p:nvPr/>
          </p:nvSpPr>
          <p:spPr bwMode="auto">
            <a:xfrm>
              <a:off x="228599" y="3423047"/>
              <a:ext cx="4223507" cy="737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Arial Rounded MT Bold" pitchFamily="34" charset="0"/>
                </a:rPr>
                <a:t>PHASE </a:t>
              </a:r>
              <a:r>
                <a:rPr lang="en-US" sz="1600" dirty="0" smtClean="0">
                  <a:solidFill>
                    <a:srgbClr val="FF0000"/>
                  </a:solidFill>
                  <a:latin typeface="Arial Rounded MT Bold" pitchFamily="34" charset="0"/>
                </a:rPr>
                <a:t>3 </a:t>
              </a:r>
              <a:r>
                <a:rPr lang="en-US" sz="1600" dirty="0">
                  <a:solidFill>
                    <a:srgbClr val="FF0000"/>
                  </a:solidFill>
                  <a:latin typeface="Arial Rounded MT Bold" pitchFamily="34" charset="0"/>
                </a:rPr>
                <a:t>: </a:t>
              </a:r>
              <a:r>
                <a:rPr lang="en-US" sz="1600" dirty="0" smtClean="0">
                  <a:solidFill>
                    <a:srgbClr val="FF0000"/>
                  </a:solidFill>
                  <a:latin typeface="Arial Rounded MT Bold" pitchFamily="34" charset="0"/>
                </a:rPr>
                <a:t>2014-16</a:t>
              </a:r>
              <a:endParaRPr lang="en-US" sz="1600" dirty="0">
                <a:solidFill>
                  <a:srgbClr val="FF0000"/>
                </a:solidFill>
                <a:latin typeface="Arial Rounded MT Bold" pitchFamily="34" charset="0"/>
              </a:endParaRPr>
            </a:p>
            <a:p>
              <a:r>
                <a:rPr lang="en-GB" sz="1100" dirty="0">
                  <a:solidFill>
                    <a:srgbClr val="191919"/>
                  </a:solidFill>
                  <a:latin typeface="Arial Rounded MT Bold" pitchFamily="34" charset="0"/>
                </a:rPr>
                <a:t>Expanded </a:t>
              </a:r>
              <a:r>
                <a:rPr lang="en-GB" sz="1100" dirty="0" err="1">
                  <a:solidFill>
                    <a:srgbClr val="191919"/>
                  </a:solidFill>
                  <a:latin typeface="Arial Rounded MT Bold" pitchFamily="34" charset="0"/>
                </a:rPr>
                <a:t>bMEG</a:t>
              </a:r>
              <a:r>
                <a:rPr lang="en-GB" sz="1100" dirty="0">
                  <a:solidFill>
                    <a:srgbClr val="191919"/>
                  </a:solidFill>
                  <a:latin typeface="Arial Rounded MT Bold" pitchFamily="34" charset="0"/>
                </a:rPr>
                <a:t> capacity in the </a:t>
              </a:r>
              <a:r>
                <a:rPr lang="en-GB" sz="1100" dirty="0" smtClean="0">
                  <a:solidFill>
                    <a:srgbClr val="191919"/>
                  </a:solidFill>
                  <a:latin typeface="Arial Rounded MT Bold" pitchFamily="34" charset="0"/>
                </a:rPr>
                <a:t>Americas </a:t>
              </a:r>
              <a:r>
                <a:rPr lang="en-GB" sz="1100" dirty="0">
                  <a:solidFill>
                    <a:srgbClr val="191919"/>
                  </a:solidFill>
                  <a:latin typeface="Arial Rounded MT Bold" pitchFamily="34" charset="0"/>
                </a:rPr>
                <a:t>&amp; </a:t>
              </a:r>
              <a:r>
                <a:rPr lang="en-GB" sz="1100" dirty="0" smtClean="0">
                  <a:solidFill>
                    <a:srgbClr val="191919"/>
                  </a:solidFill>
                  <a:latin typeface="Arial Rounded MT Bold" pitchFamily="34" charset="0"/>
                </a:rPr>
                <a:t>Asia.  </a:t>
              </a:r>
              <a:r>
                <a:rPr lang="en-GB" sz="1100" dirty="0">
                  <a:solidFill>
                    <a:srgbClr val="191919"/>
                  </a:solidFill>
                  <a:latin typeface="Arial Rounded MT Bold" pitchFamily="34" charset="0"/>
                </a:rPr>
                <a:t>Emergence of </a:t>
              </a:r>
              <a:r>
                <a:rPr lang="en-GB" sz="1100" dirty="0" smtClean="0">
                  <a:solidFill>
                    <a:srgbClr val="191919"/>
                  </a:solidFill>
                  <a:latin typeface="Arial Rounded MT Bold" pitchFamily="34" charset="0"/>
                </a:rPr>
                <a:t>plant waste </a:t>
              </a:r>
              <a:r>
                <a:rPr lang="en-GB" sz="1100" dirty="0" err="1" smtClean="0">
                  <a:solidFill>
                    <a:srgbClr val="191919"/>
                  </a:solidFill>
                  <a:latin typeface="Arial Rounded MT Bold" pitchFamily="34" charset="0"/>
                </a:rPr>
                <a:t>feedstocks</a:t>
              </a:r>
              <a:r>
                <a:rPr lang="en-GB" sz="1100" dirty="0" smtClean="0">
                  <a:solidFill>
                    <a:srgbClr val="191919"/>
                  </a:solidFill>
                  <a:latin typeface="Arial Rounded MT Bold" pitchFamily="34" charset="0"/>
                </a:rPr>
                <a:t>.</a:t>
              </a:r>
              <a:endParaRPr lang="en-GB" sz="1100" b="1" dirty="0">
                <a:solidFill>
                  <a:srgbClr val="FF0000"/>
                </a:solidFill>
                <a:latin typeface="Arial Rounded MT Bold" pitchFamily="34" charset="0"/>
              </a:endParaRPr>
            </a:p>
          </p:txBody>
        </p:sp>
        <p:sp>
          <p:nvSpPr>
            <p:cNvPr id="38" name="TextBox 181"/>
            <p:cNvSpPr txBox="1">
              <a:spLocks noChangeArrowheads="1"/>
            </p:cNvSpPr>
            <p:nvPr/>
          </p:nvSpPr>
          <p:spPr bwMode="auto">
            <a:xfrm>
              <a:off x="228600" y="130840"/>
              <a:ext cx="3048386" cy="553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  <a:latin typeface="Arial Rounded MT Bold" pitchFamily="34" charset="0"/>
                </a:rPr>
                <a:t>PHASE 1: 2010</a:t>
              </a:r>
              <a:endParaRPr lang="en-US" sz="1600" dirty="0">
                <a:solidFill>
                  <a:srgbClr val="FF0000"/>
                </a:solidFill>
                <a:latin typeface="Arial Rounded MT Bold" pitchFamily="34" charset="0"/>
              </a:endParaRPr>
            </a:p>
            <a:p>
              <a:r>
                <a:rPr lang="en-US" sz="1100" dirty="0" smtClean="0">
                  <a:solidFill>
                    <a:srgbClr val="191919"/>
                  </a:solidFill>
                  <a:latin typeface="Arial Rounded MT Bold" pitchFamily="34" charset="0"/>
                </a:rPr>
                <a:t>Sole feedstock, </a:t>
              </a:r>
              <a:r>
                <a:rPr lang="en-US" sz="1100" dirty="0" err="1" smtClean="0">
                  <a:solidFill>
                    <a:srgbClr val="191919"/>
                  </a:solidFill>
                  <a:latin typeface="Arial Rounded MT Bold" pitchFamily="34" charset="0"/>
                </a:rPr>
                <a:t>bMEG</a:t>
              </a:r>
              <a:r>
                <a:rPr lang="en-US" sz="1100" dirty="0" smtClean="0">
                  <a:solidFill>
                    <a:srgbClr val="191919"/>
                  </a:solidFill>
                  <a:latin typeface="Arial Rounded MT Bold" pitchFamily="34" charset="0"/>
                </a:rPr>
                <a:t> </a:t>
              </a:r>
              <a:r>
                <a:rPr lang="en-US" sz="1100" dirty="0">
                  <a:solidFill>
                    <a:srgbClr val="191919"/>
                  </a:solidFill>
                  <a:latin typeface="Arial Rounded MT Bold" pitchFamily="34" charset="0"/>
                </a:rPr>
                <a:t>&amp; </a:t>
              </a:r>
              <a:r>
                <a:rPr lang="en-US" sz="1100" dirty="0" err="1">
                  <a:solidFill>
                    <a:srgbClr val="191919"/>
                  </a:solidFill>
                  <a:latin typeface="Arial Rounded MT Bold" pitchFamily="34" charset="0"/>
                </a:rPr>
                <a:t>bPET</a:t>
              </a:r>
              <a:r>
                <a:rPr lang="en-US" sz="1100" dirty="0">
                  <a:solidFill>
                    <a:srgbClr val="191919"/>
                  </a:solidFill>
                  <a:latin typeface="Arial Rounded MT Bold" pitchFamily="34" charset="0"/>
                </a:rPr>
                <a:t> </a:t>
              </a:r>
              <a:r>
                <a:rPr lang="en-US" sz="1100" dirty="0" smtClean="0">
                  <a:solidFill>
                    <a:srgbClr val="191919"/>
                  </a:solidFill>
                  <a:latin typeface="Arial Rounded MT Bold" pitchFamily="34" charset="0"/>
                </a:rPr>
                <a:t>sources.</a:t>
              </a:r>
              <a:endParaRPr lang="en-US" sz="1100" b="1" dirty="0">
                <a:solidFill>
                  <a:srgbClr val="FF0000"/>
                </a:solidFill>
                <a:latin typeface="Arial Rounded MT Bold" pitchFamily="34" charset="0"/>
              </a:endParaRPr>
            </a:p>
          </p:txBody>
        </p:sp>
        <p:grpSp>
          <p:nvGrpSpPr>
            <p:cNvPr id="30" name="Group 19"/>
            <p:cNvGrpSpPr>
              <a:grpSpLocks/>
            </p:cNvGrpSpPr>
            <p:nvPr/>
          </p:nvGrpSpPr>
          <p:grpSpPr bwMode="auto">
            <a:xfrm>
              <a:off x="7870789" y="1730195"/>
              <a:ext cx="457512" cy="456706"/>
              <a:chOff x="6780541" y="3996962"/>
              <a:chExt cx="791023" cy="913411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6780541" y="3996962"/>
                <a:ext cx="791023" cy="913411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rgbClr val="44422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  <a:ea typeface="ヒラギノ明朝 ProN W3" charset="0"/>
                  <a:cs typeface="ヒラギノ明朝 ProN W3" charset="0"/>
                  <a:sym typeface="Hoefler Text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884636" y="4251961"/>
                <a:ext cx="209267" cy="46955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i="1" spc="50" dirty="0">
                    <a:ln w="11430"/>
                    <a:solidFill>
                      <a:srgbClr val="C0000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Arial Rounded MT Bold" pitchFamily="34" charset="0"/>
                  </a:rPr>
                  <a:t>3</a:t>
                </a:r>
              </a:p>
            </p:txBody>
          </p:sp>
          <p:sp>
            <p:nvSpPr>
              <p:cNvPr id="70" name="Rectangle 214"/>
              <p:cNvSpPr>
                <a:spLocks noChangeArrowheads="1"/>
              </p:cNvSpPr>
              <p:nvPr/>
            </p:nvSpPr>
            <p:spPr bwMode="auto">
              <a:xfrm>
                <a:off x="7137423" y="4405850"/>
                <a:ext cx="377267" cy="134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 dirty="0" smtClean="0">
                    <a:solidFill>
                      <a:srgbClr val="540000"/>
                    </a:solidFill>
                    <a:latin typeface="Arial Rounded MT Bold" pitchFamily="34" charset="0"/>
                  </a:rPr>
                  <a:t>PLANTS</a:t>
                </a:r>
                <a:endParaRPr lang="en-US" sz="400" dirty="0">
                  <a:solidFill>
                    <a:srgbClr val="540000"/>
                  </a:solidFill>
                  <a:latin typeface="Arial Rounded MT Bold" pitchFamily="34" charset="0"/>
                </a:endParaRPr>
              </a:p>
            </p:txBody>
          </p:sp>
        </p:grpSp>
        <p:sp>
          <p:nvSpPr>
            <p:cNvPr id="40" name="Oval 39"/>
            <p:cNvSpPr/>
            <p:nvPr/>
          </p:nvSpPr>
          <p:spPr bwMode="auto">
            <a:xfrm>
              <a:off x="915254" y="4761058"/>
              <a:ext cx="457511" cy="456706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4442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ea typeface="ヒラギノ明朝 ProN W3" charset="0"/>
                <a:cs typeface="ヒラギノ明朝 ProN W3" charset="0"/>
                <a:sym typeface="Hoefler Text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67239" y="4865532"/>
              <a:ext cx="121036" cy="234776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1" spc="50" dirty="0" smtClean="0">
                  <a:ln w="11430"/>
                  <a:solidFill>
                    <a:srgbClr val="C0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 Rounded MT Bold" pitchFamily="34" charset="0"/>
                </a:rPr>
                <a:t>4</a:t>
              </a:r>
              <a:endParaRPr lang="en-US" sz="1400" i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endParaRPr>
            </a:p>
          </p:txBody>
        </p:sp>
        <p:sp>
          <p:nvSpPr>
            <p:cNvPr id="42" name="Rectangle 223"/>
            <p:cNvSpPr>
              <a:spLocks noChangeArrowheads="1"/>
            </p:cNvSpPr>
            <p:nvPr/>
          </p:nvSpPr>
          <p:spPr bwMode="auto">
            <a:xfrm>
              <a:off x="1100557" y="4936383"/>
              <a:ext cx="218204" cy="67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" dirty="0" smtClean="0">
                  <a:solidFill>
                    <a:srgbClr val="540000"/>
                  </a:solidFill>
                  <a:latin typeface="Arial Rounded MT Bold" pitchFamily="34" charset="0"/>
                </a:rPr>
                <a:t>PLANTS</a:t>
              </a:r>
              <a:endParaRPr lang="en-US" sz="400" dirty="0">
                <a:solidFill>
                  <a:srgbClr val="540000"/>
                </a:solidFill>
                <a:latin typeface="Arial Rounded MT Bold" pitchFamily="34" charset="0"/>
              </a:endParaRPr>
            </a:p>
          </p:txBody>
        </p:sp>
        <p:grpSp>
          <p:nvGrpSpPr>
            <p:cNvPr id="39" name="Group 19"/>
            <p:cNvGrpSpPr>
              <a:grpSpLocks/>
            </p:cNvGrpSpPr>
            <p:nvPr/>
          </p:nvGrpSpPr>
          <p:grpSpPr bwMode="auto">
            <a:xfrm>
              <a:off x="6705905" y="1143744"/>
              <a:ext cx="457512" cy="456706"/>
              <a:chOff x="6782324" y="4192484"/>
              <a:chExt cx="791023" cy="913411"/>
            </a:xfrm>
          </p:grpSpPr>
          <p:sp>
            <p:nvSpPr>
              <p:cNvPr id="65" name="Oval 64"/>
              <p:cNvSpPr/>
              <p:nvPr/>
            </p:nvSpPr>
            <p:spPr bwMode="auto">
              <a:xfrm>
                <a:off x="6782324" y="4192484"/>
                <a:ext cx="791023" cy="913411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dirty="0">
                  <a:solidFill>
                    <a:srgbClr val="44422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itchFamily="34" charset="0"/>
                  <a:ea typeface="ヒラギノ明朝 ProN W3" charset="0"/>
                  <a:cs typeface="ヒラギノ明朝 ProN W3" charset="0"/>
                  <a:sym typeface="Hoefler Text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913547" y="4436143"/>
                <a:ext cx="209267" cy="46955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i="1" spc="50" dirty="0">
                    <a:ln w="11430"/>
                    <a:solidFill>
                      <a:srgbClr val="C00000"/>
                    </a:soli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Arial Rounded MT Bold" pitchFamily="34" charset="0"/>
                  </a:rPr>
                  <a:t>1</a:t>
                </a:r>
              </a:p>
            </p:txBody>
          </p:sp>
          <p:sp>
            <p:nvSpPr>
              <p:cNvPr id="67" name="Rectangle 242"/>
              <p:cNvSpPr>
                <a:spLocks noChangeArrowheads="1"/>
              </p:cNvSpPr>
              <p:nvPr/>
            </p:nvSpPr>
            <p:spPr bwMode="auto">
              <a:xfrm>
                <a:off x="7138616" y="4606952"/>
                <a:ext cx="315374" cy="134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400">
                    <a:solidFill>
                      <a:srgbClr val="540000"/>
                    </a:solidFill>
                    <a:latin typeface="Arial Rounded MT Bold" pitchFamily="34" charset="0"/>
                  </a:rPr>
                  <a:t>PLANT</a:t>
                </a:r>
              </a:p>
            </p:txBody>
          </p:sp>
        </p:grpSp>
        <p:cxnSp>
          <p:nvCxnSpPr>
            <p:cNvPr id="46" name="Straight Arrow Connector 45"/>
            <p:cNvCxnSpPr>
              <a:stCxn id="204" idx="2"/>
              <a:endCxn id="65" idx="5"/>
            </p:cNvCxnSpPr>
            <p:nvPr/>
          </p:nvCxnSpPr>
          <p:spPr>
            <a:xfrm flipH="1" flipV="1">
              <a:off x="7096416" y="1533566"/>
              <a:ext cx="220630" cy="25198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 bwMode="auto">
            <a:xfrm>
              <a:off x="3317614" y="4421989"/>
              <a:ext cx="457513" cy="456706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4442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ea typeface="ヒラギノ明朝 ProN W3" charset="0"/>
                <a:cs typeface="ヒラギノ明朝 ProN W3" charset="0"/>
                <a:sym typeface="Hoefler Text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58647" y="4519363"/>
              <a:ext cx="121036" cy="234776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1" spc="50" dirty="0">
                  <a:ln w="11430"/>
                  <a:solidFill>
                    <a:srgbClr val="92D05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 Rounded MT Bold" pitchFamily="34" charset="0"/>
                </a:rPr>
                <a:t>2</a:t>
              </a:r>
            </a:p>
          </p:txBody>
        </p:sp>
        <p:sp>
          <p:nvSpPr>
            <p:cNvPr id="49" name="Rectangle 284"/>
            <p:cNvSpPr>
              <a:spLocks noChangeArrowheads="1"/>
            </p:cNvSpPr>
            <p:nvPr/>
          </p:nvSpPr>
          <p:spPr bwMode="auto">
            <a:xfrm>
              <a:off x="3540384" y="4604023"/>
              <a:ext cx="218204" cy="67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" dirty="0" smtClean="0">
                  <a:solidFill>
                    <a:srgbClr val="540000"/>
                  </a:solidFill>
                  <a:latin typeface="Arial Rounded MT Bold" pitchFamily="34" charset="0"/>
                </a:rPr>
                <a:t>PLANTS</a:t>
              </a:r>
              <a:endParaRPr lang="en-US" sz="400" dirty="0">
                <a:solidFill>
                  <a:srgbClr val="540000"/>
                </a:solidFill>
                <a:latin typeface="Arial Rounded MT Bold" pitchFamily="34" charset="0"/>
              </a:endParaRPr>
            </a:p>
          </p:txBody>
        </p:sp>
        <p:sp>
          <p:nvSpPr>
            <p:cNvPr id="50" name="Oval 452"/>
            <p:cNvSpPr/>
            <p:nvPr/>
          </p:nvSpPr>
          <p:spPr bwMode="auto">
            <a:xfrm>
              <a:off x="3560720" y="4505026"/>
              <a:ext cx="72887" cy="77204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760000"/>
                </a:solidFill>
                <a:latin typeface="Arial Rounded MT Bold" pitchFamily="34" charset="0"/>
                <a:cs typeface="Arial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668207" y="2975754"/>
              <a:ext cx="822170" cy="306201"/>
            </a:xfrm>
            <a:prstGeom prst="roundRect">
              <a:avLst>
                <a:gd name="adj" fmla="val 26042"/>
              </a:avLst>
            </a:prstGeom>
            <a:solidFill>
              <a:schemeClr val="bg1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  <p:sp>
          <p:nvSpPr>
            <p:cNvPr id="52" name="TextBox 453"/>
            <p:cNvSpPr txBox="1">
              <a:spLocks noChangeArrowheads="1"/>
            </p:cNvSpPr>
            <p:nvPr/>
          </p:nvSpPr>
          <p:spPr bwMode="auto">
            <a:xfrm>
              <a:off x="1970421" y="3056643"/>
              <a:ext cx="718240" cy="201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  <a:latin typeface="Arial Rounded MT Bold" pitchFamily="34" charset="0"/>
                </a:rPr>
                <a:t>bMEG</a:t>
              </a:r>
            </a:p>
            <a:p>
              <a:r>
                <a:rPr lang="en-US" sz="600">
                  <a:solidFill>
                    <a:srgbClr val="000000"/>
                  </a:solidFill>
                  <a:latin typeface="Arial Rounded MT Bold" pitchFamily="34" charset="0"/>
                </a:rPr>
                <a:t>Plant</a:t>
              </a:r>
            </a:p>
          </p:txBody>
        </p:sp>
        <p:sp>
          <p:nvSpPr>
            <p:cNvPr id="53" name="Oval 8"/>
            <p:cNvSpPr>
              <a:spLocks noChangeArrowheads="1"/>
            </p:cNvSpPr>
            <p:nvPr/>
          </p:nvSpPr>
          <p:spPr bwMode="auto">
            <a:xfrm>
              <a:off x="1860666" y="3057062"/>
              <a:ext cx="72594" cy="7611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50" dirty="0">
                <a:solidFill>
                  <a:srgbClr val="000000"/>
                </a:solidFill>
                <a:latin typeface="Arial Rounded MT Bold" pitchFamily="34" charset="0"/>
              </a:endParaRPr>
            </a:p>
          </p:txBody>
        </p:sp>
        <p:grpSp>
          <p:nvGrpSpPr>
            <p:cNvPr id="44" name="Group 253"/>
            <p:cNvGrpSpPr>
              <a:grpSpLocks/>
            </p:cNvGrpSpPr>
            <p:nvPr/>
          </p:nvGrpSpPr>
          <p:grpSpPr bwMode="auto">
            <a:xfrm>
              <a:off x="2919189" y="2975754"/>
              <a:ext cx="903966" cy="306201"/>
              <a:chOff x="2919189" y="2975754"/>
              <a:chExt cx="903966" cy="30620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2919189" y="2975754"/>
                <a:ext cx="822172" cy="306201"/>
              </a:xfrm>
              <a:prstGeom prst="roundRect">
                <a:avLst>
                  <a:gd name="adj" fmla="val 26042"/>
                </a:avLst>
              </a:prstGeom>
              <a:solidFill>
                <a:schemeClr val="bg1"/>
              </a:solidFill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solidFill>
                    <a:prstClr val="black"/>
                  </a:solidFill>
                  <a:latin typeface="Arial Rounded MT Bold" pitchFamily="34" charset="0"/>
                </a:endParaRPr>
              </a:p>
            </p:txBody>
          </p:sp>
          <p:sp>
            <p:nvSpPr>
              <p:cNvPr id="63" name="TextBox 453"/>
              <p:cNvSpPr txBox="1">
                <a:spLocks noChangeArrowheads="1"/>
              </p:cNvSpPr>
              <p:nvPr/>
            </p:nvSpPr>
            <p:spPr bwMode="auto">
              <a:xfrm>
                <a:off x="3264054" y="3058748"/>
                <a:ext cx="559101" cy="2012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en-US" sz="600">
                    <a:solidFill>
                      <a:srgbClr val="000000"/>
                    </a:solidFill>
                    <a:latin typeface="Arial Rounded MT Bold" pitchFamily="34" charset="0"/>
                  </a:rPr>
                  <a:t>bPET </a:t>
                </a:r>
              </a:p>
              <a:p>
                <a:r>
                  <a:rPr lang="en-US" sz="600">
                    <a:solidFill>
                      <a:srgbClr val="000000"/>
                    </a:solidFill>
                    <a:latin typeface="Arial Rounded MT Bold" pitchFamily="34" charset="0"/>
                  </a:rPr>
                  <a:t>Plant</a:t>
                </a:r>
              </a:p>
            </p:txBody>
          </p:sp>
          <p:sp>
            <p:nvSpPr>
              <p:cNvPr id="64" name="Oval 8"/>
              <p:cNvSpPr>
                <a:spLocks noChangeArrowheads="1"/>
              </p:cNvSpPr>
              <p:nvPr/>
            </p:nvSpPr>
            <p:spPr bwMode="auto">
              <a:xfrm>
                <a:off x="3153855" y="3057062"/>
                <a:ext cx="72594" cy="7611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dirty="0">
                  <a:solidFill>
                    <a:srgbClr val="000000"/>
                  </a:solidFill>
                  <a:latin typeface="Arial Rounded MT Bold" pitchFamily="34" charset="0"/>
                </a:endParaRPr>
              </a:p>
            </p:txBody>
          </p:sp>
        </p:grpSp>
        <p:cxnSp>
          <p:nvCxnSpPr>
            <p:cNvPr id="55" name="Straight Arrow Connector 54"/>
            <p:cNvCxnSpPr>
              <a:stCxn id="56" idx="7"/>
              <a:endCxn id="12" idx="3"/>
            </p:cNvCxnSpPr>
            <p:nvPr/>
          </p:nvCxnSpPr>
          <p:spPr>
            <a:xfrm flipV="1">
              <a:off x="1601207" y="4886200"/>
              <a:ext cx="599707" cy="64756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 bwMode="auto">
            <a:xfrm>
              <a:off x="1210695" y="5466876"/>
              <a:ext cx="457513" cy="456706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0066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dirty="0">
                <a:solidFill>
                  <a:srgbClr val="4442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ea typeface="ヒラギノ明朝 ProN W3" charset="0"/>
                <a:cs typeface="ヒラギノ明朝 ProN W3" charset="0"/>
                <a:sym typeface="Hoefler Text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73347" y="5613400"/>
              <a:ext cx="121036" cy="234776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1" spc="50" dirty="0">
                  <a:ln w="11430"/>
                  <a:solidFill>
                    <a:srgbClr val="92D05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 Rounded MT Bold" pitchFamily="34" charset="0"/>
                </a:rPr>
                <a:t>1</a:t>
              </a:r>
            </a:p>
          </p:txBody>
        </p:sp>
        <p:sp>
          <p:nvSpPr>
            <p:cNvPr id="58" name="Rectangle 134"/>
            <p:cNvSpPr>
              <a:spLocks noChangeArrowheads="1"/>
            </p:cNvSpPr>
            <p:nvPr/>
          </p:nvSpPr>
          <p:spPr bwMode="auto">
            <a:xfrm>
              <a:off x="1453273" y="5709883"/>
              <a:ext cx="182406" cy="67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400" dirty="0">
                  <a:solidFill>
                    <a:srgbClr val="540000"/>
                  </a:solidFill>
                  <a:latin typeface="Arial Rounded MT Bold" pitchFamily="34" charset="0"/>
                </a:rPr>
                <a:t>PLANT</a:t>
              </a:r>
            </a:p>
          </p:txBody>
        </p:sp>
        <p:sp>
          <p:nvSpPr>
            <p:cNvPr id="59" name="Oval 452"/>
            <p:cNvSpPr/>
            <p:nvPr/>
          </p:nvSpPr>
          <p:spPr bwMode="auto">
            <a:xfrm>
              <a:off x="1454149" y="5584513"/>
              <a:ext cx="72887" cy="77204"/>
            </a:xfrm>
            <a:prstGeom prst="ellipse">
              <a:avLst/>
            </a:prstGeom>
            <a:solidFill>
              <a:srgbClr val="92D050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760000"/>
                </a:solidFill>
                <a:latin typeface="Arial Rounded MT Bold" pitchFamily="34" charset="0"/>
                <a:cs typeface="Arial"/>
              </a:endParaRPr>
            </a:p>
          </p:txBody>
        </p:sp>
        <p:sp>
          <p:nvSpPr>
            <p:cNvPr id="61" name="Rectangle 316"/>
            <p:cNvSpPr>
              <a:spLocks noChangeArrowheads="1"/>
            </p:cNvSpPr>
            <p:nvPr/>
          </p:nvSpPr>
          <p:spPr bwMode="auto">
            <a:xfrm>
              <a:off x="5600026" y="5590593"/>
              <a:ext cx="69" cy="83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endParaRPr lang="en-US" sz="500" i="1">
                <a:solidFill>
                  <a:srgbClr val="540000"/>
                </a:solidFill>
                <a:latin typeface="Arial Rounded MT Bold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52400"/>
            <a:ext cx="8763000" cy="792162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Building A Leaner Local Supply Strategy</a:t>
            </a:r>
            <a:endParaRPr lang="en-US" sz="2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180"/>
          <p:cNvSpPr txBox="1">
            <a:spLocks noChangeArrowheads="1"/>
          </p:cNvSpPr>
          <p:nvPr/>
        </p:nvSpPr>
        <p:spPr bwMode="auto">
          <a:xfrm>
            <a:off x="4571999" y="457200"/>
            <a:ext cx="44164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en-US" sz="1600" dirty="0">
                <a:solidFill>
                  <a:srgbClr val="FF0000"/>
                </a:solidFill>
                <a:latin typeface="Arial Rounded MT Bold" pitchFamily="34" charset="0"/>
              </a:rPr>
              <a:t>PHASE </a:t>
            </a:r>
            <a:r>
              <a:rPr lang="en-US" sz="1600" dirty="0" smtClean="0">
                <a:solidFill>
                  <a:srgbClr val="FF0000"/>
                </a:solidFill>
                <a:latin typeface="Arial Rounded MT Bold" pitchFamily="34" charset="0"/>
              </a:rPr>
              <a:t>2: 2011-2013:  </a:t>
            </a:r>
            <a:endParaRPr lang="en-US" sz="1600" dirty="0">
              <a:solidFill>
                <a:srgbClr val="FF0000"/>
              </a:solidFill>
              <a:latin typeface="Arial Rounded MT Bold" pitchFamily="34" charset="0"/>
            </a:endParaRPr>
          </a:p>
          <a:p>
            <a:r>
              <a:rPr lang="en-GB" sz="1100" dirty="0" smtClean="0">
                <a:solidFill>
                  <a:srgbClr val="191919"/>
                </a:solidFill>
                <a:latin typeface="Arial Rounded MT Bold" pitchFamily="34" charset="0"/>
              </a:rPr>
              <a:t>Regional </a:t>
            </a:r>
            <a:r>
              <a:rPr lang="en-GB" sz="1100" dirty="0" err="1">
                <a:solidFill>
                  <a:srgbClr val="191919"/>
                </a:solidFill>
                <a:latin typeface="Arial Rounded MT Bold" pitchFamily="34" charset="0"/>
              </a:rPr>
              <a:t>bPET</a:t>
            </a:r>
            <a:r>
              <a:rPr lang="en-GB" sz="1100" dirty="0">
                <a:solidFill>
                  <a:srgbClr val="191919"/>
                </a:solidFill>
                <a:latin typeface="Arial Rounded MT Bold" pitchFamily="34" charset="0"/>
              </a:rPr>
              <a:t> suppliers and </a:t>
            </a:r>
            <a:r>
              <a:rPr lang="en-GB" sz="1100" dirty="0" smtClean="0">
                <a:solidFill>
                  <a:srgbClr val="191919"/>
                </a:solidFill>
                <a:latin typeface="Arial Rounded MT Bold" pitchFamily="34" charset="0"/>
              </a:rPr>
              <a:t>start of </a:t>
            </a:r>
            <a:r>
              <a:rPr lang="en-GB" sz="1100" dirty="0" err="1" smtClean="0">
                <a:solidFill>
                  <a:srgbClr val="191919"/>
                </a:solidFill>
                <a:latin typeface="Arial Rounded MT Bold" pitchFamily="34" charset="0"/>
              </a:rPr>
              <a:t>bMEG</a:t>
            </a:r>
            <a:r>
              <a:rPr lang="en-GB" sz="1100" dirty="0" smtClean="0">
                <a:solidFill>
                  <a:srgbClr val="191919"/>
                </a:solidFill>
                <a:latin typeface="Arial Rounded MT Bold" pitchFamily="34" charset="0"/>
              </a:rPr>
              <a:t> expansion.</a:t>
            </a:r>
            <a:endParaRPr lang="en-US" sz="1100" b="1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52400" y="3473450"/>
            <a:ext cx="8915400" cy="158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263650"/>
            <a:ext cx="347663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79" descr="Brazil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05000" y="1339850"/>
            <a:ext cx="257951" cy="251729"/>
          </a:xfrm>
          <a:prstGeom prst="ellipse">
            <a:avLst/>
          </a:prstGeom>
          <a:ln w="28575">
            <a:noFill/>
          </a:ln>
        </p:spPr>
      </p:pic>
      <p:pic>
        <p:nvPicPr>
          <p:cNvPr id="82" name="Picture 81" descr="Brazil.png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800" y="2406650"/>
            <a:ext cx="257951" cy="251729"/>
          </a:xfrm>
          <a:prstGeom prst="ellipse">
            <a:avLst/>
          </a:prstGeom>
          <a:ln w="28575">
            <a:noFill/>
          </a:ln>
        </p:spPr>
      </p:pic>
      <p:cxnSp>
        <p:nvCxnSpPr>
          <p:cNvPr id="87" name="Straight Arrow Connector 86"/>
          <p:cNvCxnSpPr>
            <a:stCxn id="71" idx="1"/>
            <a:endCxn id="80" idx="5"/>
          </p:cNvCxnSpPr>
          <p:nvPr/>
        </p:nvCxnSpPr>
        <p:spPr>
          <a:xfrm flipH="1" flipV="1">
            <a:off x="2125175" y="1554714"/>
            <a:ext cx="952258" cy="54501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71" idx="1"/>
            <a:endCxn id="28" idx="6"/>
          </p:cNvCxnSpPr>
          <p:nvPr/>
        </p:nvCxnSpPr>
        <p:spPr>
          <a:xfrm flipH="1" flipV="1">
            <a:off x="791349" y="1747326"/>
            <a:ext cx="2286084" cy="3524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 bwMode="auto">
          <a:xfrm>
            <a:off x="1143000" y="5835650"/>
            <a:ext cx="430213" cy="4191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10871" y="5901698"/>
            <a:ext cx="113814" cy="215444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i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rPr>
              <a:t>1</a:t>
            </a:r>
            <a:endParaRPr lang="en-US" sz="1400" i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92" name="Rectangle 271"/>
          <p:cNvSpPr>
            <a:spLocks noChangeArrowheads="1"/>
          </p:cNvSpPr>
          <p:nvPr/>
        </p:nvSpPr>
        <p:spPr bwMode="auto">
          <a:xfrm>
            <a:off x="1352550" y="6005513"/>
            <a:ext cx="171522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400">
                <a:solidFill>
                  <a:srgbClr val="540000"/>
                </a:solidFill>
                <a:latin typeface="Arial Rounded MT Bold" pitchFamily="34" charset="0"/>
              </a:rPr>
              <a:t>PLANT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1163638" y="3232150"/>
            <a:ext cx="409575" cy="0"/>
          </a:xfrm>
          <a:prstGeom prst="straightConnector1">
            <a:avLst/>
          </a:prstGeom>
          <a:ln>
            <a:solidFill>
              <a:srgbClr val="00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346325" y="3232150"/>
            <a:ext cx="40322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304800" y="6316663"/>
            <a:ext cx="858838" cy="280987"/>
          </a:xfrm>
          <a:prstGeom prst="roundRect">
            <a:avLst>
              <a:gd name="adj" fmla="val 26042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96" name="Oval 452"/>
          <p:cNvSpPr/>
          <p:nvPr/>
        </p:nvSpPr>
        <p:spPr bwMode="auto">
          <a:xfrm>
            <a:off x="373337" y="6390988"/>
            <a:ext cx="6916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97" name="TextBox 453"/>
          <p:cNvSpPr txBox="1">
            <a:spLocks noChangeArrowheads="1"/>
          </p:cNvSpPr>
          <p:nvPr/>
        </p:nvSpPr>
        <p:spPr bwMode="auto">
          <a:xfrm>
            <a:off x="460375" y="6369050"/>
            <a:ext cx="7588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600" dirty="0" smtClean="0">
                <a:solidFill>
                  <a:srgbClr val="000000"/>
                </a:solidFill>
                <a:latin typeface="Arial Rounded MT Bold" pitchFamily="34" charset="0"/>
              </a:rPr>
              <a:t>Feedstock</a:t>
            </a:r>
            <a:endParaRPr lang="en-US" sz="600" dirty="0">
              <a:solidFill>
                <a:srgbClr val="000000"/>
              </a:solidFill>
              <a:latin typeface="Arial Rounded MT Bold" pitchFamily="34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Arial Rounded MT Bold" pitchFamily="34" charset="0"/>
              </a:rPr>
              <a:t>Source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1573213" y="6316663"/>
            <a:ext cx="773112" cy="280987"/>
          </a:xfrm>
          <a:prstGeom prst="roundRect">
            <a:avLst>
              <a:gd name="adj" fmla="val 26042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99" name="TextBox 453"/>
          <p:cNvSpPr txBox="1">
            <a:spLocks noChangeArrowheads="1"/>
          </p:cNvSpPr>
          <p:nvPr/>
        </p:nvSpPr>
        <p:spPr bwMode="auto">
          <a:xfrm>
            <a:off x="1857375" y="6391275"/>
            <a:ext cx="6746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bMEG</a:t>
            </a:r>
          </a:p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00" name="Oval 8"/>
          <p:cNvSpPr>
            <a:spLocks noChangeArrowheads="1"/>
          </p:cNvSpPr>
          <p:nvPr/>
        </p:nvSpPr>
        <p:spPr bwMode="auto">
          <a:xfrm>
            <a:off x="1754188" y="6391275"/>
            <a:ext cx="68262" cy="698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749550" y="6316663"/>
            <a:ext cx="773113" cy="280987"/>
          </a:xfrm>
          <a:prstGeom prst="roundRect">
            <a:avLst>
              <a:gd name="adj" fmla="val 26042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02" name="TextBox 453"/>
          <p:cNvSpPr txBox="1">
            <a:spLocks noChangeArrowheads="1"/>
          </p:cNvSpPr>
          <p:nvPr/>
        </p:nvSpPr>
        <p:spPr bwMode="auto">
          <a:xfrm>
            <a:off x="3073400" y="6392863"/>
            <a:ext cx="5254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bPET </a:t>
            </a:r>
          </a:p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03" name="Oval 8"/>
          <p:cNvSpPr>
            <a:spLocks noChangeArrowheads="1"/>
          </p:cNvSpPr>
          <p:nvPr/>
        </p:nvSpPr>
        <p:spPr bwMode="auto">
          <a:xfrm>
            <a:off x="2971800" y="6391275"/>
            <a:ext cx="68263" cy="698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4648200" y="6316663"/>
            <a:ext cx="858838" cy="280987"/>
          </a:xfrm>
          <a:prstGeom prst="roundRect">
            <a:avLst>
              <a:gd name="adj" fmla="val 26042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05" name="Oval 452"/>
          <p:cNvSpPr/>
          <p:nvPr/>
        </p:nvSpPr>
        <p:spPr bwMode="auto">
          <a:xfrm>
            <a:off x="4716737" y="6390988"/>
            <a:ext cx="6916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06" name="TextBox 453"/>
          <p:cNvSpPr txBox="1">
            <a:spLocks noChangeArrowheads="1"/>
          </p:cNvSpPr>
          <p:nvPr/>
        </p:nvSpPr>
        <p:spPr bwMode="auto">
          <a:xfrm>
            <a:off x="4803775" y="6369050"/>
            <a:ext cx="7588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600" dirty="0" smtClean="0">
                <a:solidFill>
                  <a:srgbClr val="000000"/>
                </a:solidFill>
                <a:latin typeface="Arial Rounded MT Bold" pitchFamily="34" charset="0"/>
              </a:rPr>
              <a:t>Feedstock</a:t>
            </a:r>
            <a:endParaRPr lang="en-US" sz="600" dirty="0">
              <a:solidFill>
                <a:srgbClr val="000000"/>
              </a:solidFill>
              <a:latin typeface="Arial Rounded MT Bold" pitchFamily="34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Arial Rounded MT Bold" pitchFamily="34" charset="0"/>
              </a:rPr>
              <a:t>Source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5916613" y="6316663"/>
            <a:ext cx="773112" cy="280987"/>
          </a:xfrm>
          <a:prstGeom prst="roundRect">
            <a:avLst>
              <a:gd name="adj" fmla="val 26042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08" name="TextBox 453"/>
          <p:cNvSpPr txBox="1">
            <a:spLocks noChangeArrowheads="1"/>
          </p:cNvSpPr>
          <p:nvPr/>
        </p:nvSpPr>
        <p:spPr bwMode="auto">
          <a:xfrm>
            <a:off x="6200775" y="6391275"/>
            <a:ext cx="67468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bMEG</a:t>
            </a:r>
          </a:p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09" name="Oval 8"/>
          <p:cNvSpPr>
            <a:spLocks noChangeArrowheads="1"/>
          </p:cNvSpPr>
          <p:nvPr/>
        </p:nvSpPr>
        <p:spPr bwMode="auto">
          <a:xfrm>
            <a:off x="6097588" y="6391275"/>
            <a:ext cx="68262" cy="698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7092950" y="6316663"/>
            <a:ext cx="773113" cy="280987"/>
          </a:xfrm>
          <a:prstGeom prst="roundRect">
            <a:avLst>
              <a:gd name="adj" fmla="val 26042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11" name="TextBox 453"/>
          <p:cNvSpPr txBox="1">
            <a:spLocks noChangeArrowheads="1"/>
          </p:cNvSpPr>
          <p:nvPr/>
        </p:nvSpPr>
        <p:spPr bwMode="auto">
          <a:xfrm>
            <a:off x="7416800" y="6392863"/>
            <a:ext cx="5254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bPET </a:t>
            </a:r>
          </a:p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12" name="Oval 8"/>
          <p:cNvSpPr>
            <a:spLocks noChangeArrowheads="1"/>
          </p:cNvSpPr>
          <p:nvPr/>
        </p:nvSpPr>
        <p:spPr bwMode="auto">
          <a:xfrm>
            <a:off x="7315200" y="6391275"/>
            <a:ext cx="68263" cy="698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522663" y="3232150"/>
            <a:ext cx="439737" cy="127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3522663" y="6445250"/>
            <a:ext cx="439737" cy="127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4630738" y="3092450"/>
            <a:ext cx="858837" cy="280988"/>
          </a:xfrm>
          <a:prstGeom prst="roundRect">
            <a:avLst>
              <a:gd name="adj" fmla="val 26042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16" name="Oval 452"/>
          <p:cNvSpPr/>
          <p:nvPr/>
        </p:nvSpPr>
        <p:spPr bwMode="auto">
          <a:xfrm>
            <a:off x="4698559" y="3166720"/>
            <a:ext cx="6916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17" name="TextBox 453"/>
          <p:cNvSpPr txBox="1">
            <a:spLocks noChangeArrowheads="1"/>
          </p:cNvSpPr>
          <p:nvPr/>
        </p:nvSpPr>
        <p:spPr bwMode="auto">
          <a:xfrm>
            <a:off x="4800600" y="3168650"/>
            <a:ext cx="7588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600" dirty="0" smtClean="0">
                <a:solidFill>
                  <a:srgbClr val="000000"/>
                </a:solidFill>
                <a:latin typeface="Arial Rounded MT Bold" pitchFamily="34" charset="0"/>
              </a:rPr>
              <a:t>Feedstock</a:t>
            </a:r>
            <a:endParaRPr lang="en-US" sz="600" dirty="0">
              <a:solidFill>
                <a:srgbClr val="000000"/>
              </a:solidFill>
              <a:latin typeface="Arial Rounded MT Bold" pitchFamily="34" charset="0"/>
            </a:endParaRPr>
          </a:p>
          <a:p>
            <a:r>
              <a:rPr lang="en-US" sz="600" dirty="0">
                <a:solidFill>
                  <a:srgbClr val="000000"/>
                </a:solidFill>
                <a:latin typeface="Arial Rounded MT Bold" pitchFamily="34" charset="0"/>
              </a:rPr>
              <a:t>Source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5897563" y="3092450"/>
            <a:ext cx="773112" cy="280988"/>
          </a:xfrm>
          <a:prstGeom prst="roundRect">
            <a:avLst>
              <a:gd name="adj" fmla="val 26042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6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19" name="TextBox 453"/>
          <p:cNvSpPr txBox="1">
            <a:spLocks noChangeArrowheads="1"/>
          </p:cNvSpPr>
          <p:nvPr/>
        </p:nvSpPr>
        <p:spPr bwMode="auto">
          <a:xfrm>
            <a:off x="6183313" y="3167063"/>
            <a:ext cx="67468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bMEG</a:t>
            </a:r>
          </a:p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20" name="Oval 8"/>
          <p:cNvSpPr>
            <a:spLocks noChangeArrowheads="1"/>
          </p:cNvSpPr>
          <p:nvPr/>
        </p:nvSpPr>
        <p:spPr bwMode="auto">
          <a:xfrm>
            <a:off x="6080125" y="3167063"/>
            <a:ext cx="68263" cy="698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7075488" y="3092450"/>
            <a:ext cx="773112" cy="280988"/>
          </a:xfrm>
          <a:prstGeom prst="roundRect">
            <a:avLst>
              <a:gd name="adj" fmla="val 26042"/>
            </a:avLst>
          </a:prstGeom>
          <a:solidFill>
            <a:schemeClr val="bg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22" name="TextBox 453"/>
          <p:cNvSpPr txBox="1">
            <a:spLocks noChangeArrowheads="1"/>
          </p:cNvSpPr>
          <p:nvPr/>
        </p:nvSpPr>
        <p:spPr bwMode="auto">
          <a:xfrm>
            <a:off x="7399338" y="3168650"/>
            <a:ext cx="525462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bPET </a:t>
            </a:r>
          </a:p>
          <a:p>
            <a:r>
              <a:rPr lang="en-US" sz="600">
                <a:solidFill>
                  <a:srgbClr val="00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23" name="Oval 8"/>
          <p:cNvSpPr>
            <a:spLocks noChangeArrowheads="1"/>
          </p:cNvSpPr>
          <p:nvPr/>
        </p:nvSpPr>
        <p:spPr bwMode="auto">
          <a:xfrm>
            <a:off x="7296150" y="3167063"/>
            <a:ext cx="68263" cy="698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7866063" y="3244850"/>
            <a:ext cx="439737" cy="127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7866063" y="6445250"/>
            <a:ext cx="439737" cy="127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98" idx="3"/>
            <a:endCxn id="101" idx="1"/>
          </p:cNvCxnSpPr>
          <p:nvPr/>
        </p:nvCxnSpPr>
        <p:spPr>
          <a:xfrm>
            <a:off x="2346325" y="6457950"/>
            <a:ext cx="40322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07" idx="3"/>
            <a:endCxn id="110" idx="1"/>
          </p:cNvCxnSpPr>
          <p:nvPr/>
        </p:nvCxnSpPr>
        <p:spPr>
          <a:xfrm>
            <a:off x="6689725" y="6457950"/>
            <a:ext cx="40322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4" idx="3"/>
            <a:endCxn id="107" idx="1"/>
          </p:cNvCxnSpPr>
          <p:nvPr/>
        </p:nvCxnSpPr>
        <p:spPr>
          <a:xfrm>
            <a:off x="5507038" y="6457950"/>
            <a:ext cx="409575" cy="0"/>
          </a:xfrm>
          <a:prstGeom prst="straightConnector1">
            <a:avLst/>
          </a:prstGeom>
          <a:ln>
            <a:solidFill>
              <a:srgbClr val="00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95" idx="3"/>
            <a:endCxn id="98" idx="1"/>
          </p:cNvCxnSpPr>
          <p:nvPr/>
        </p:nvCxnSpPr>
        <p:spPr>
          <a:xfrm>
            <a:off x="1163638" y="6457950"/>
            <a:ext cx="409575" cy="0"/>
          </a:xfrm>
          <a:prstGeom prst="straightConnector1">
            <a:avLst/>
          </a:prstGeom>
          <a:ln>
            <a:solidFill>
              <a:srgbClr val="0099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15" idx="3"/>
            <a:endCxn id="118" idx="1"/>
          </p:cNvCxnSpPr>
          <p:nvPr/>
        </p:nvCxnSpPr>
        <p:spPr>
          <a:xfrm>
            <a:off x="5489575" y="3232150"/>
            <a:ext cx="407988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8" idx="3"/>
            <a:endCxn id="121" idx="1"/>
          </p:cNvCxnSpPr>
          <p:nvPr/>
        </p:nvCxnSpPr>
        <p:spPr>
          <a:xfrm>
            <a:off x="6670675" y="3232150"/>
            <a:ext cx="404813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56" idx="6"/>
            <a:endCxn id="140" idx="2"/>
          </p:cNvCxnSpPr>
          <p:nvPr/>
        </p:nvCxnSpPr>
        <p:spPr>
          <a:xfrm>
            <a:off x="1573213" y="5588000"/>
            <a:ext cx="590550" cy="1143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452"/>
          <p:cNvSpPr/>
          <p:nvPr/>
        </p:nvSpPr>
        <p:spPr bwMode="auto">
          <a:xfrm>
            <a:off x="5189262" y="4768850"/>
            <a:ext cx="6853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34" name="Oval 452"/>
          <p:cNvSpPr/>
          <p:nvPr/>
        </p:nvSpPr>
        <p:spPr bwMode="auto">
          <a:xfrm>
            <a:off x="7467600" y="5378450"/>
            <a:ext cx="6853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2163763" y="5492750"/>
            <a:ext cx="428625" cy="4191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2231107" y="5558350"/>
            <a:ext cx="113814" cy="215444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i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rPr>
              <a:t>1</a:t>
            </a:r>
            <a:endParaRPr lang="en-US" sz="1400" i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142" name="Rectangle 486"/>
          <p:cNvSpPr>
            <a:spLocks noChangeArrowheads="1"/>
          </p:cNvSpPr>
          <p:nvPr/>
        </p:nvSpPr>
        <p:spPr bwMode="auto">
          <a:xfrm>
            <a:off x="2373313" y="5661025"/>
            <a:ext cx="171522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400">
                <a:solidFill>
                  <a:srgbClr val="54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55" name="Oval 154"/>
          <p:cNvSpPr/>
          <p:nvPr/>
        </p:nvSpPr>
        <p:spPr bwMode="auto">
          <a:xfrm>
            <a:off x="6351587" y="2476500"/>
            <a:ext cx="430213" cy="4191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419458" y="2542548"/>
            <a:ext cx="113814" cy="215444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i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rPr>
              <a:t>1</a:t>
            </a:r>
            <a:endParaRPr lang="en-US" sz="1400" i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157" name="Rectangle 510"/>
          <p:cNvSpPr>
            <a:spLocks noChangeArrowheads="1"/>
          </p:cNvSpPr>
          <p:nvPr/>
        </p:nvSpPr>
        <p:spPr bwMode="auto">
          <a:xfrm>
            <a:off x="6561137" y="2646363"/>
            <a:ext cx="171522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400">
                <a:solidFill>
                  <a:srgbClr val="54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58" name="Oval 157"/>
          <p:cNvSpPr/>
          <p:nvPr/>
        </p:nvSpPr>
        <p:spPr bwMode="auto">
          <a:xfrm>
            <a:off x="5410200" y="2635250"/>
            <a:ext cx="430213" cy="4191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478071" y="2701298"/>
            <a:ext cx="113814" cy="215444"/>
          </a:xfrm>
          <a:prstGeom prst="rect">
            <a:avLst/>
          </a:prstGeom>
        </p:spPr>
        <p:txBody>
          <a:bodyPr wrap="none" lIns="0" tIns="0" rIns="0" b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i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rPr>
              <a:t>1</a:t>
            </a:r>
            <a:endParaRPr lang="en-US" sz="1400" i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160" name="Rectangle 513"/>
          <p:cNvSpPr>
            <a:spLocks noChangeArrowheads="1"/>
          </p:cNvSpPr>
          <p:nvPr/>
        </p:nvSpPr>
        <p:spPr bwMode="auto">
          <a:xfrm>
            <a:off x="5619750" y="2805113"/>
            <a:ext cx="171522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400">
                <a:solidFill>
                  <a:srgbClr val="54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61" name="Oval 8"/>
          <p:cNvSpPr>
            <a:spLocks noChangeArrowheads="1"/>
          </p:cNvSpPr>
          <p:nvPr/>
        </p:nvSpPr>
        <p:spPr bwMode="auto">
          <a:xfrm>
            <a:off x="5265738" y="4845050"/>
            <a:ext cx="68262" cy="71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62" name="Oval 8"/>
          <p:cNvSpPr>
            <a:spLocks noChangeArrowheads="1"/>
          </p:cNvSpPr>
          <p:nvPr/>
        </p:nvSpPr>
        <p:spPr bwMode="auto">
          <a:xfrm>
            <a:off x="7543800" y="5454650"/>
            <a:ext cx="68263" cy="71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63" name="Oval 8"/>
          <p:cNvSpPr>
            <a:spLocks noChangeArrowheads="1"/>
          </p:cNvSpPr>
          <p:nvPr/>
        </p:nvSpPr>
        <p:spPr bwMode="auto">
          <a:xfrm>
            <a:off x="6477000" y="5764213"/>
            <a:ext cx="68263" cy="7143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pic>
        <p:nvPicPr>
          <p:cNvPr id="165" name="Picture 33" descr="Japan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1838" y="1595437"/>
            <a:ext cx="3095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6" name="Picture 41" descr="Mexico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8638" y="1873250"/>
            <a:ext cx="3095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8" name="Straight Arrow Connector 167"/>
          <p:cNvCxnSpPr>
            <a:stCxn id="71" idx="1"/>
            <a:endCxn id="79" idx="3"/>
          </p:cNvCxnSpPr>
          <p:nvPr/>
        </p:nvCxnSpPr>
        <p:spPr>
          <a:xfrm flipH="1" flipV="1">
            <a:off x="957263" y="1437482"/>
            <a:ext cx="2120170" cy="66224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71" idx="1"/>
          </p:cNvCxnSpPr>
          <p:nvPr/>
        </p:nvCxnSpPr>
        <p:spPr>
          <a:xfrm flipH="1" flipV="1">
            <a:off x="838201" y="2027238"/>
            <a:ext cx="2239232" cy="7249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71" idx="0"/>
            <a:endCxn id="165" idx="2"/>
          </p:cNvCxnSpPr>
          <p:nvPr/>
        </p:nvCxnSpPr>
        <p:spPr>
          <a:xfrm flipV="1">
            <a:off x="3228975" y="1905000"/>
            <a:ext cx="197644" cy="13335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204" idx="2"/>
            <a:endCxn id="158" idx="7"/>
          </p:cNvCxnSpPr>
          <p:nvPr/>
        </p:nvCxnSpPr>
        <p:spPr>
          <a:xfrm flipH="1">
            <a:off x="5777410" y="2000250"/>
            <a:ext cx="1107577" cy="696376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204" idx="2"/>
            <a:endCxn id="155" idx="7"/>
          </p:cNvCxnSpPr>
          <p:nvPr/>
        </p:nvCxnSpPr>
        <p:spPr>
          <a:xfrm flipH="1">
            <a:off x="6718797" y="2000250"/>
            <a:ext cx="166190" cy="537626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8"/>
          <p:cNvSpPr>
            <a:spLocks noChangeArrowheads="1"/>
          </p:cNvSpPr>
          <p:nvPr/>
        </p:nvSpPr>
        <p:spPr bwMode="auto">
          <a:xfrm>
            <a:off x="5105400" y="4840288"/>
            <a:ext cx="68263" cy="698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75" name="Oval 452"/>
          <p:cNvSpPr/>
          <p:nvPr/>
        </p:nvSpPr>
        <p:spPr bwMode="auto">
          <a:xfrm>
            <a:off x="5113062" y="5073650"/>
            <a:ext cx="6853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76" name="Oval 8"/>
          <p:cNvSpPr>
            <a:spLocks noChangeArrowheads="1"/>
          </p:cNvSpPr>
          <p:nvPr/>
        </p:nvSpPr>
        <p:spPr bwMode="auto">
          <a:xfrm>
            <a:off x="5189538" y="5149850"/>
            <a:ext cx="68262" cy="71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77" name="Oval 8"/>
          <p:cNvSpPr>
            <a:spLocks noChangeArrowheads="1"/>
          </p:cNvSpPr>
          <p:nvPr/>
        </p:nvSpPr>
        <p:spPr bwMode="auto">
          <a:xfrm>
            <a:off x="5029200" y="5145088"/>
            <a:ext cx="68263" cy="698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78" name="Oval 452"/>
          <p:cNvSpPr/>
          <p:nvPr/>
        </p:nvSpPr>
        <p:spPr bwMode="auto">
          <a:xfrm>
            <a:off x="5646462" y="5612404"/>
            <a:ext cx="6853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79" name="Oval 8"/>
          <p:cNvSpPr>
            <a:spLocks noChangeArrowheads="1"/>
          </p:cNvSpPr>
          <p:nvPr/>
        </p:nvSpPr>
        <p:spPr bwMode="auto">
          <a:xfrm>
            <a:off x="5570538" y="5683250"/>
            <a:ext cx="68262" cy="71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80" name="Oval 8"/>
          <p:cNvSpPr>
            <a:spLocks noChangeArrowheads="1"/>
          </p:cNvSpPr>
          <p:nvPr/>
        </p:nvSpPr>
        <p:spPr bwMode="auto">
          <a:xfrm>
            <a:off x="5722938" y="5683250"/>
            <a:ext cx="68262" cy="714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81" name="Oval 452"/>
          <p:cNvSpPr/>
          <p:nvPr/>
        </p:nvSpPr>
        <p:spPr bwMode="auto">
          <a:xfrm>
            <a:off x="6408462" y="4616450"/>
            <a:ext cx="6853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82" name="Oval 8"/>
          <p:cNvSpPr>
            <a:spLocks noChangeArrowheads="1"/>
          </p:cNvSpPr>
          <p:nvPr/>
        </p:nvSpPr>
        <p:spPr bwMode="auto">
          <a:xfrm>
            <a:off x="6484938" y="4692650"/>
            <a:ext cx="68262" cy="7143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83" name="Oval 8"/>
          <p:cNvSpPr>
            <a:spLocks noChangeArrowheads="1"/>
          </p:cNvSpPr>
          <p:nvPr/>
        </p:nvSpPr>
        <p:spPr bwMode="auto">
          <a:xfrm>
            <a:off x="6324600" y="4687888"/>
            <a:ext cx="68263" cy="698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84" name="Oval 452"/>
          <p:cNvSpPr/>
          <p:nvPr/>
        </p:nvSpPr>
        <p:spPr bwMode="auto">
          <a:xfrm>
            <a:off x="7094262" y="5002804"/>
            <a:ext cx="6853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85" name="Oval 8"/>
          <p:cNvSpPr>
            <a:spLocks noChangeArrowheads="1"/>
          </p:cNvSpPr>
          <p:nvPr/>
        </p:nvSpPr>
        <p:spPr bwMode="auto">
          <a:xfrm>
            <a:off x="7086600" y="5078413"/>
            <a:ext cx="68263" cy="7143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86" name="Oval 8"/>
          <p:cNvSpPr>
            <a:spLocks noChangeArrowheads="1"/>
          </p:cNvSpPr>
          <p:nvPr/>
        </p:nvSpPr>
        <p:spPr bwMode="auto">
          <a:xfrm>
            <a:off x="7010400" y="5073650"/>
            <a:ext cx="68263" cy="714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87" name="Oval 452"/>
          <p:cNvSpPr/>
          <p:nvPr/>
        </p:nvSpPr>
        <p:spPr bwMode="auto">
          <a:xfrm>
            <a:off x="7551462" y="4774204"/>
            <a:ext cx="6853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88" name="Oval 8"/>
          <p:cNvSpPr>
            <a:spLocks noChangeArrowheads="1"/>
          </p:cNvSpPr>
          <p:nvPr/>
        </p:nvSpPr>
        <p:spPr bwMode="auto">
          <a:xfrm>
            <a:off x="7467600" y="4849813"/>
            <a:ext cx="68263" cy="7143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89" name="Oval 8"/>
          <p:cNvSpPr>
            <a:spLocks noChangeArrowheads="1"/>
          </p:cNvSpPr>
          <p:nvPr/>
        </p:nvSpPr>
        <p:spPr bwMode="auto">
          <a:xfrm>
            <a:off x="7543800" y="4845050"/>
            <a:ext cx="68263" cy="714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90" name="Oval 8"/>
          <p:cNvSpPr>
            <a:spLocks noChangeArrowheads="1"/>
          </p:cNvSpPr>
          <p:nvPr/>
        </p:nvSpPr>
        <p:spPr bwMode="auto">
          <a:xfrm>
            <a:off x="7551738" y="5383213"/>
            <a:ext cx="68262" cy="71437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cxnSp>
        <p:nvCxnSpPr>
          <p:cNvPr id="191" name="Straight Arrow Connector 190"/>
          <p:cNvCxnSpPr>
            <a:stCxn id="208" idx="5"/>
            <a:endCxn id="33" idx="2"/>
          </p:cNvCxnSpPr>
          <p:nvPr/>
        </p:nvCxnSpPr>
        <p:spPr>
          <a:xfrm>
            <a:off x="2908797" y="5196424"/>
            <a:ext cx="204290" cy="422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5242484" y="6629400"/>
            <a:ext cx="35205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latin typeface="Arial Rounded MT Bold" pitchFamily="34" charset="0"/>
              </a:rPr>
              <a:t>*Does not account for likely supply growth beyond CC</a:t>
            </a:r>
            <a:endParaRPr lang="en-US" sz="1000" i="1" dirty="0">
              <a:latin typeface="Arial Rounded MT Bold" pitchFamily="34" charset="0"/>
            </a:endParaRPr>
          </a:p>
        </p:txBody>
      </p:sp>
      <p:cxnSp>
        <p:nvCxnSpPr>
          <p:cNvPr id="192" name="Straight Arrow Connector 191"/>
          <p:cNvCxnSpPr>
            <a:stCxn id="56" idx="1"/>
            <a:endCxn id="40" idx="4"/>
          </p:cNvCxnSpPr>
          <p:nvPr/>
        </p:nvCxnSpPr>
        <p:spPr>
          <a:xfrm flipH="1" flipV="1">
            <a:off x="1080294" y="5149850"/>
            <a:ext cx="125709" cy="28997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val 452"/>
          <p:cNvSpPr/>
          <p:nvPr/>
        </p:nvSpPr>
        <p:spPr bwMode="auto">
          <a:xfrm>
            <a:off x="7086600" y="1905000"/>
            <a:ext cx="68538" cy="70847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331787" y="4724400"/>
            <a:ext cx="430213" cy="4191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7418387" y="1409700"/>
            <a:ext cx="430213" cy="4191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7467600" y="1537156"/>
            <a:ext cx="113814" cy="215444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spc="50" dirty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rPr>
              <a:t>1</a:t>
            </a:r>
          </a:p>
        </p:txBody>
      </p:sp>
      <p:sp>
        <p:nvSpPr>
          <p:cNvPr id="201" name="Rectangle 472"/>
          <p:cNvSpPr>
            <a:spLocks noChangeArrowheads="1"/>
          </p:cNvSpPr>
          <p:nvPr/>
        </p:nvSpPr>
        <p:spPr bwMode="auto">
          <a:xfrm>
            <a:off x="7608899" y="1639608"/>
            <a:ext cx="171522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400" dirty="0">
                <a:solidFill>
                  <a:srgbClr val="54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204" name="Oval 203"/>
          <p:cNvSpPr/>
          <p:nvPr/>
        </p:nvSpPr>
        <p:spPr bwMode="auto">
          <a:xfrm>
            <a:off x="6884987" y="1790700"/>
            <a:ext cx="430213" cy="4191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6934200" y="1918156"/>
            <a:ext cx="113814" cy="215444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spc="50" dirty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rPr>
              <a:t>1</a:t>
            </a:r>
          </a:p>
        </p:txBody>
      </p:sp>
      <p:sp>
        <p:nvSpPr>
          <p:cNvPr id="206" name="Rectangle 472"/>
          <p:cNvSpPr>
            <a:spLocks noChangeArrowheads="1"/>
          </p:cNvSpPr>
          <p:nvPr/>
        </p:nvSpPr>
        <p:spPr bwMode="auto">
          <a:xfrm>
            <a:off x="7075499" y="2020608"/>
            <a:ext cx="171522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400" dirty="0">
                <a:solidFill>
                  <a:srgbClr val="54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207" name="Oval 452"/>
          <p:cNvSpPr/>
          <p:nvPr/>
        </p:nvSpPr>
        <p:spPr bwMode="auto">
          <a:xfrm>
            <a:off x="7170462" y="1905000"/>
            <a:ext cx="68538" cy="70847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2541587" y="4838700"/>
            <a:ext cx="430213" cy="4191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2600501" y="4973159"/>
            <a:ext cx="113814" cy="215444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spc="50" dirty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rPr>
              <a:t>1</a:t>
            </a:r>
          </a:p>
        </p:txBody>
      </p:sp>
      <p:sp>
        <p:nvSpPr>
          <p:cNvPr id="210" name="Rectangle 134"/>
          <p:cNvSpPr>
            <a:spLocks noChangeArrowheads="1"/>
          </p:cNvSpPr>
          <p:nvPr/>
        </p:nvSpPr>
        <p:spPr bwMode="auto">
          <a:xfrm>
            <a:off x="2769691" y="5061697"/>
            <a:ext cx="171522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400" dirty="0">
                <a:solidFill>
                  <a:srgbClr val="54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95" name="Oval 452"/>
          <p:cNvSpPr/>
          <p:nvPr/>
        </p:nvSpPr>
        <p:spPr bwMode="auto">
          <a:xfrm>
            <a:off x="2827062" y="4958353"/>
            <a:ext cx="68538" cy="70847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203" name="Oval 202"/>
          <p:cNvSpPr/>
          <p:nvPr/>
        </p:nvSpPr>
        <p:spPr bwMode="auto">
          <a:xfrm>
            <a:off x="2514600" y="1790700"/>
            <a:ext cx="430213" cy="4191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rgbClr val="44422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ヒラギノ明朝 ProN W3" charset="0"/>
              <a:cs typeface="ヒラギノ明朝 ProN W3" charset="0"/>
              <a:sym typeface="Hoefler Text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590800" y="1904148"/>
            <a:ext cx="113814" cy="215444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spc="50" dirty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rPr>
              <a:t>1</a:t>
            </a:r>
          </a:p>
        </p:txBody>
      </p:sp>
      <p:sp>
        <p:nvSpPr>
          <p:cNvPr id="202" name="Rectangle 472"/>
          <p:cNvSpPr>
            <a:spLocks noChangeArrowheads="1"/>
          </p:cNvSpPr>
          <p:nvPr/>
        </p:nvSpPr>
        <p:spPr bwMode="auto">
          <a:xfrm>
            <a:off x="2732099" y="2006600"/>
            <a:ext cx="171522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400">
                <a:solidFill>
                  <a:srgbClr val="540000"/>
                </a:solidFill>
                <a:latin typeface="Arial Rounded MT Bold" pitchFamily="34" charset="0"/>
              </a:rPr>
              <a:t>PLANT</a:t>
            </a:r>
          </a:p>
        </p:txBody>
      </p:sp>
      <p:cxnSp>
        <p:nvCxnSpPr>
          <p:cNvPr id="228" name="Straight Arrow Connector 227"/>
          <p:cNvCxnSpPr>
            <a:stCxn id="198" idx="4"/>
            <a:endCxn id="68" idx="0"/>
          </p:cNvCxnSpPr>
          <p:nvPr/>
        </p:nvCxnSpPr>
        <p:spPr bwMode="auto">
          <a:xfrm flipH="1">
            <a:off x="7620795" y="1828800"/>
            <a:ext cx="12699" cy="12065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47" idx="4"/>
            <a:endCxn id="33" idx="0"/>
          </p:cNvCxnSpPr>
          <p:nvPr/>
        </p:nvCxnSpPr>
        <p:spPr bwMode="auto">
          <a:xfrm flipH="1">
            <a:off x="3328193" y="4838700"/>
            <a:ext cx="11114" cy="15240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407987" y="4837848"/>
            <a:ext cx="113814" cy="215444"/>
          </a:xfrm>
          <a:prstGeom prst="rect">
            <a:avLst/>
          </a:prstGeom>
          <a:ln>
            <a:noFill/>
          </a:ln>
        </p:spPr>
        <p:txBody>
          <a:bodyPr wrap="none" lIns="0" tIns="0" rIns="0" bIns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spc="50" dirty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Rounded MT Bold" pitchFamily="34" charset="0"/>
              </a:rPr>
              <a:t>1</a:t>
            </a:r>
          </a:p>
        </p:txBody>
      </p:sp>
      <p:sp>
        <p:nvSpPr>
          <p:cNvPr id="139" name="Rectangle 472"/>
          <p:cNvSpPr>
            <a:spLocks noChangeArrowheads="1"/>
          </p:cNvSpPr>
          <p:nvPr/>
        </p:nvSpPr>
        <p:spPr bwMode="auto">
          <a:xfrm>
            <a:off x="549286" y="4940300"/>
            <a:ext cx="171522" cy="6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400">
                <a:solidFill>
                  <a:srgbClr val="540000"/>
                </a:solidFill>
                <a:latin typeface="Arial Rounded MT Bold" pitchFamily="34" charset="0"/>
              </a:rPr>
              <a:t>PLANT</a:t>
            </a:r>
          </a:p>
        </p:txBody>
      </p:sp>
      <p:sp>
        <p:nvSpPr>
          <p:cNvPr id="197" name="Oval 452"/>
          <p:cNvSpPr/>
          <p:nvPr/>
        </p:nvSpPr>
        <p:spPr bwMode="auto">
          <a:xfrm>
            <a:off x="560387" y="4844053"/>
            <a:ext cx="68538" cy="70847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cxnSp>
        <p:nvCxnSpPr>
          <p:cNvPr id="239" name="Straight Arrow Connector 238"/>
          <p:cNvCxnSpPr>
            <a:stCxn id="196" idx="6"/>
            <a:endCxn id="40" idx="2"/>
          </p:cNvCxnSpPr>
          <p:nvPr/>
        </p:nvCxnSpPr>
        <p:spPr>
          <a:xfrm>
            <a:off x="762000" y="4933950"/>
            <a:ext cx="103188" cy="635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8728386" y="65349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D7EADBF-0A53-4DCD-9DD5-EA3012CFAD6F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14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200" y="481790"/>
            <a:ext cx="4114797" cy="289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4375392" y="537352"/>
            <a:ext cx="4159006" cy="2891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76200" y="3585352"/>
            <a:ext cx="4038597" cy="3088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8"/>
          <p:cNvSpPr>
            <a:spLocks noChangeArrowheads="1"/>
          </p:cNvSpPr>
          <p:nvPr/>
        </p:nvSpPr>
        <p:spPr bwMode="auto">
          <a:xfrm>
            <a:off x="6400800" y="5721350"/>
            <a:ext cx="68263" cy="698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216" name="Oval 452"/>
          <p:cNvSpPr/>
          <p:nvPr/>
        </p:nvSpPr>
        <p:spPr bwMode="auto">
          <a:xfrm>
            <a:off x="6560862" y="5720354"/>
            <a:ext cx="68538" cy="70846"/>
          </a:xfrm>
          <a:prstGeom prst="ellipse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kern="0" dirty="0">
              <a:solidFill>
                <a:srgbClr val="760000"/>
              </a:solidFill>
              <a:latin typeface="Arial Rounded MT Bold" pitchFamily="34" charset="0"/>
              <a:cs typeface="Arial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4378567" y="3564326"/>
            <a:ext cx="4613033" cy="3272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1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2" grpId="0" animBg="1"/>
      <p:bldP spid="213" grpId="0" animBg="1"/>
      <p:bldP spid="2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LET US KNOW IF YOU WANT/NEED MORE SHOWING COST MODEL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 HAVE A LOT MORE IF HELPFUL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76400" y="2116428"/>
            <a:ext cx="2667000" cy="1143000"/>
          </a:xfrm>
        </p:spPr>
        <p:txBody>
          <a:bodyPr>
            <a:noAutofit/>
          </a:bodyPr>
          <a:lstStyle/>
          <a:p>
            <a:pPr algn="just"/>
            <a:r>
              <a:rPr lang="en-US" sz="1600" dirty="0" smtClean="0">
                <a:latin typeface="+mn-lt"/>
                <a:cs typeface="Arial" pitchFamily="34" charset="0"/>
              </a:rPr>
              <a:t>More than 140,000 MTs </a:t>
            </a:r>
            <a:r>
              <a:rPr lang="en-US" sz="1600" dirty="0">
                <a:latin typeface="+mn-lt"/>
                <a:cs typeface="Arial" pitchFamily="34" charset="0"/>
              </a:rPr>
              <a:t>of </a:t>
            </a:r>
            <a:r>
              <a:rPr lang="en-US" sz="1600" dirty="0">
                <a:solidFill>
                  <a:srgbClr val="FF0000"/>
                </a:solidFill>
                <a:latin typeface="+mn-lt"/>
                <a:cs typeface="Arial" pitchFamily="34" charset="0"/>
              </a:rPr>
              <a:t>CO2 emissions removed</a:t>
            </a:r>
            <a:r>
              <a:rPr lang="en-US" sz="1600" dirty="0">
                <a:latin typeface="+mn-lt"/>
                <a:cs typeface="Arial" pitchFamily="34" charset="0"/>
              </a:rPr>
              <a:t> </a:t>
            </a:r>
            <a:r>
              <a:rPr lang="en-US" sz="1600" dirty="0" smtClean="0">
                <a:latin typeface="+mn-lt"/>
                <a:cs typeface="Arial" pitchFamily="34" charset="0"/>
              </a:rPr>
              <a:t>since launch - equivalent to over 300,000 barrels of oil</a:t>
            </a:r>
            <a:endParaRPr lang="en-US" sz="1600" dirty="0">
              <a:latin typeface="+mn-lt"/>
              <a:cs typeface="Arial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1562101" y="2628901"/>
            <a:ext cx="4114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80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green</a:t>
            </a:r>
            <a:endParaRPr lang="en-US" sz="80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53000" y="1981200"/>
            <a:ext cx="0" cy="3352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35310" y="5222061"/>
            <a:ext cx="2837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Only plastic made from plants that is </a:t>
            </a:r>
            <a:r>
              <a:rPr lang="en-US" sz="1600" dirty="0" smtClean="0">
                <a:solidFill>
                  <a:srgbClr val="FF0000"/>
                </a:solidFill>
              </a:rPr>
              <a:t>fully recyclable </a:t>
            </a:r>
            <a:r>
              <a:rPr lang="en-US" sz="1600" dirty="0" smtClean="0"/>
              <a:t>and can meet the quality requirements of our core products </a:t>
            </a:r>
            <a:endParaRPr lang="en-US" sz="1600" dirty="0"/>
          </a:p>
        </p:txBody>
      </p:sp>
      <p:sp>
        <p:nvSpPr>
          <p:cNvPr id="10" name="AutoShape 6" descr="data:image/jpeg;base64,/9j/4AAQSkZJRgABAQAAAQABAAD/2wCEAAkGBhQPEBQUEBQVEhURGBUUGBYWFRYXGBgYFxQVFhUWGBUXHCYeGBkjGRgWHzAgIycpLC0sFR8xNTAqNSgrLCkBCQoKBQUFDQUFDSkYEhgpKSkpKSkpKSkpKSkpKSkpKSkpKSkpKSkpKSkpKSkpKSkpKSkpKSkpKSkpKSkpKSkpKf/AABEIAOEA4QMBIgACEQEDEQH/xAAcAAEAAgIDAQAAAAAAAAAAAAAABwgEBgECBQP/xABKEAABAwICBgQKBwcBBwUAAAABAAIDBBEFIQYHEjFBYRMiUXEIFCMyUlRigYKRFRdCcpOy0zVjdJKh0dIzJENTc6KjwRaDscLh/8QAFAEBAAAAAAAAAAAAAAAAAAAAAP/EABQRAQAAAAAAAAAAAAAAAAAAAAD/2gAMAwEAAhEDEQA/AJxREQEREBERARFHeubT/wCjKPooXWqaoFrbHONm58nI/ZbzN/slBjaea8afD3uhpWiqnbk4h1omHiHOGbnDiG9xIOSjGp1/Ym912uhjHothBHdd5J/qo3RBL+F+EC+QdFilLHPE7Jxiu1w57DiWuPcWr1a/V7TYvAanAax7XAdaB8shaDbzTtHbidv33abZWGagteno9pHPh87Z6WQxvb2bnDi17dzmnsP/AMoO2LMq6SV0NSZopGGxa5zgeR32IO8EZHgsI4hJ/wAR/wDO7+6sC3xPTGgOTYK2Ad5YeHN8Lj8u/fAeMYRLRzyQVDSySJ2y5p+YIPEEWIPEEFB8DWyem/8AmP8AdcGqf6Tv5ivkiDuZnekfmVwXntPzXVEH0incw3a4tPaCQfmFuui2uPEKBwBlNTFxjnJfl7Mh67fnbkVoyILeaDawabGIdqAlkjAOkhd57CePtN7HD32OS2dUu0d0gmw+pjqKd2y+M35OH2mOHFpGRH/lW90Zx+PEKSKph82Zodbi1257Dza4Ee5B6iIiAiIgIiICIiAiIgIiICIiDCxrGI6OnknndsxwtLnHu3ADi4mwA4khVC0v0nkxOskqZt7zZrb3DGDJjByA+ZJPFSHr50/8Zn8Rgd5KndeUg5PmGWzzDMx94n0QojQEREBERB6ujOkk2HVMdRTus+M5g+a9p85jhxaR/wCCMwCpm1kYJDpBhceKUIvNCwl7ftFjf9SN3txm5HaL2vdqgRSXqP048RrfFpXeQrCGZ7mS7o3cgfMPe0nzUEaIt31uaFfReIOEbbQVF5YuwAnrx/C47vRc1aQgIiICIiApg8H3TToJ3UMrupUEvivwlA6zfjaPmwdqh9fWlqXRPbJG4tfG4Pa4bw5pBaRzBAKC7yLX9A9K24pQxVDbBxGzI0fZlbYPb3biOTgsvSDSmmw+PpKuZkTeAJu53JjB1nHuCD1UWraE6ZOxYSTRQmKladiN0n+pK4ee4NGTWDdxuScxskLaUBERAREQEREBERAWja29PBhNEejP+0VF2RDi3Lry/CCLe0W8LrccQr2U8T5ZnBkcTXPc48GtFyf/AMVRdO9L34rWyVD7hp6sbD9iME7Le/Mk83FBr7nEkk5k5klcIiAiIgIiIC9TRjAJcQq4qeDz5XAX4NAzc88mtBPuXlqx+onQTxOl8bmbaaraNkHeyHe33vNnHkGc0Hvay9B/pLDDE0mSenAkie62057G2c0kWzeLjgLkHgqpuFjY8FeJVn16aF+I13jETbQ1hL8tzZd8jeV77Y+87sQRoiIgIiICIiDZtEtYdXhUczKRzWioDblzdrYc29nsByDrG2YI3ZZBfPBMOqccxBkbpHyyzO68jyXFrBm9xvwaL2GQ3Ab1rqstqN0F8Ro/GZm2nqwDmM2Q72N5F3nn4RwQSDhGFR0kEcEDdmOFoY0chxJ4k7yeJJKzERAREQEREBERAREQdXsDgQQCDkQcwQd4IUVac6haer2pcPLaWU59HbyLj3DOL4bj2eKldEFMNINGanD5eiq4nRO4X81w7WOGThzBXlq6uM4HBWxGKqiZNG77Lhex7Qd7TzBBUGac+D/LDtS4YTOzMmBxHSt+47ISDkbO+8UEOovpPTujcWPaWOaSC1wIII3gg5gr5oCIvrSUrppGxxtL3yODGtG9znGzQOZJQbpqj0F+la4dI29PT2kl7HZ9SL4iDf2Wu5K1IFty1vV7oc3CaGOAWMh68rh9qRwG1b2Rk0cmjtK2VAWvae6JtxSglp3WDiNuNx+zK25Ye7e08nFbCiCkNTTOie5kjS18bixzTvDmmzgeYIIXyUq+EFo/FBXMniezaqW3liBG0HNsBIW7w14tn2sJ4qKkBERARF9qOkfNIyOJpe+RzWNaN5c42aB3koN31PaC/SlcHStvT01pJL7nG/k4viIJPstPaFaZa5oDogzCaGOnbYv8+V4+3I4DaPcLBo5NC2NAREQEREBERARR/rIgxiEGfCqjbYBd9P0MLni290ZLLvHsnPsvuELu124uDY1VrfuIP00FqEVVDrrxf1v/ALNP+muPrpxf1w/g0/6aC1iKqR1z4t6478KD9NdTrjxb1x/4cP8Aggteiqth2ujE45o3yVLpWMc0ujLYwHtB6zSQy4uLi6s9hWJx1UEc0J2o5mte08nC+fYeBHAhB4WmWrmjxZv+0R7MoFmzMs2QdgJ+23k647LKvunGqKswrafbxinH++jB6o/eMzLO/NvNWqXBCCjqmvwftBNtxxGduTNplODxdukl92bRzLuwLbtMdRdHXP6SnPichIL9hoMbhfrHo8g11uLbDtBUg4bh0dNDHDC0MjiaGNaOAaLDvPPigyUREHzqKhsbXPeQ1rQSSdwA3kqGdP8AXVOdqHCoZQNxqXxOuf8AlMcMvvOF+Q3qaksgpVVQVEr3PlbK97zdznh7nOJ3kuOZK+BoZPQf/Kf7K7lksgpCaV/ou/lK6mF3on5FXgslkFHiw9imvwftBNpxxGduTdqOnB4ndJL7s2DmXdgU62XKAiISgIox071501DtRUezVzjK4PkWH2njzzyb7yF42pnWnNXVc1PXSbb5/KwmwABaOvE0DcNkBwHsO3koJnREQEREBRprO1QQYi19RAW09SAXOcco5LC56T0Xe2PffhJai3X3pl4pRClidaWsuHWObYR5/wDMepzG32IK3kLhEQEREBTn4POmlw/D5XbtqWC54b5Yx+cDm9QYszB8WkpKiKeE7MkLmvaeYO49oO4jiCUF10XmaNY/HiFJFUw+bM0OtxadzmHm1wLfcvTQEREBERAREQEREBERARY9fiEdPG6Sd7Yo2C7nvcGtHvKhPTvwgSdqLChYbjUPbn/7UZ3fecPhG9BKWl+n1JhLNqqk65F2xMs6R/c3gPadYc1XvTrXDV4ptRtPi1OcuiYTdw/eP3u7hZvI71pFZWvme6SV7pHvN3PeS5zj2knMr4oCy8KxN9LPHNCdl8LmvaebTcX7RwI7CsREF0NGceZiFJDUxebM0Ot6Ltz2Hm1wLfcvTUB+Dxpj0cslBKerNeWG/B4HlGD7zRtfAe1T4gIiIPlU1LYmOfIQ1jGlznHcGtF3E8gASqgadaVOxSvlqHXDXHZjafsxtyY3vtmebipo8IHTPxembRROtJVdaS28QtO743C3cxw4qvCAiIgIiICIiCYvB8006Gd9DK7qVF3xX4SgdZvxNF+9nNWBVIqSrdDIySNxa+NzXtcN4c0gtI5ggK32g2lTcUoYqhtg5w2ZGj7Ejcnt7r5jk4IPfREQEREBERAREQFousfWtDg1o9h01Q9u21mbWBpJAc55G64OTbnLhvW9KOdd+hfj9AZo23mo9qRtt7o7eVZzyAcObLcUEAaWacVeKybdXIXAG7Y29WNn3WdvM3PNeCiICIiAiIgycNxB9NNHNEdl8TmvaexzTcd45K4ui2kLMRo4amLdM0Ej0XDJ7D91wI9ypipj8HrTHop30Mp6s95Ir8JGjrt+Jgv3x80FgEREFOdONIXYhiFRUONw97gzlG07MY/lA99yvCWdjuGOpaqaB+ToZHxn4XEX7iM/esFAREQEREBZ+A4LJXVMVPALvmcGjsHEuPsgAk8gVgKw2oPQTxeA107fKVItECM2w79rveRf7oHpFBjaSeDpE6JpoJiyVjWhzZblkjgAC64zjJNzxHYAvH1UVlTgWJGhxCN0MdaQ1hd5nSjJjmPHVcHeYbcSy+5T8sXEsLiqYzHPG2Vhz2XC+Y3EdjhwIzHBBlIuALLlAREQEREBERAQhEQVR1taF/ReIPaxtoJ7yw9gBPWj+F2Vuwt7VpStfrZ0L+lMPe1jbzwXlh7SQOtH8Tcu8N7FVEhBwiIgIiICyKCufTysliOy+JzXtcODmkEH5hY65AugsR9e8foM+Z/uuFqf1H1XY1EHs6+tXbn3xGmaSQAKhoGdmizZrcgA13INPAlQUriaY4rJRQeMsYZo4c54ha7oT572Xy22edY5Fu2DwIh3SXVRBicZrdH3sex+b6a+zsu4hm15h/dutyNrBBDqLKxHC5aZ5jqI3wvG9r2lp+R4c1ioCIu8MJe4NaC5ziGgAXJJNgAOJJQbbqu0IOLVzWOB6CK0kxz80HJl+15y7to8FbGOMNAa0ABoAAAsABkABwC1TVloSMJoWRkDppLSTOHF5Hmg+i0dUe88VtqAiIgIiICIiAiIgLExbFI6SF80ztlkYuT77ADtJJAA7SFlqB/CB042pWUELsoi2Wa3F9rxxnuB2jzc3iEE8Iusb7gEcRf5rsgKseu/QvxCvM0bbQ1m1ILbmyX8qzlmQ4ffsNys4ta1h6ItxWglgy6Tz4nH7MrQdnPgDctPJxQVBRd54XMc5rwWuYS0gixBBsQRwIK6ICIvawLQysryBS00soP2g2zPfI6zR80HiqT9Surp9dUsq52kU1O4Obf/AHsjSC1o7WtOZO7K3E29nBdS1Ph8fjWO1DGsZn0LHHZJ3hrnjrPPsMF+ZUq6C4sayDpo4hT0p6lNFshp6Nlx0jgMm7RuA0bg2+e1kGy2XKIg6yRhwIcAQQQQRcEHIgjiFVjS/D6nRzFXijlfC13lIXNOTonE2Y4G4fskFpDgb7N7Zq1Kj/XRoX9I4eXxtvPSbUrLb3Nt5WP3tAIHawDigjrDtfxlYI8UooatvFzQ0e8xPDmk9xaso6S6L1OctG+A8o3s/pBJb+ihdEEwzDRUnI1Dfu+M/wD2usvAsS0ZoqiOeJ85kiO03bZM5oNiA7ZLd43jsNioTRBaQa88J/47/wACb/Fdhrywn1h34E3+CqyiC0414YR6y78Cf/Bdvruwj1o/gVH6aqsiC1Q12YR63/2Kn9Jdvrqwj1sfg1H6aqmiC3+j+sSgxCXoqSoEsgaX7PRyt6oIBN3sA4hbIq1eD1+13fw8v54lZVAREQeHprpQzC6KWpfYlgsxp+3I7Jjfnv7ACeCp/XVr55XyyuL3yuc9zjvLnEkn5lSTr3028crfFYnXhoyQbbnTbnn4fMHPb7VF6C02Ha4sLEMYfVtDgxgcOjmyOyLjJnasn65cJ9cb+HN+mqoIgtf9cuE+uN/Dm/TT65MJ9cb+HN+mqoIgn/F6rRarmfNM9pklO08t8cZc8TstAFzxyzOaxG/+ko88nd/jzv6blBaIJ6brJ0eos6aj23Dc5lKy/wDPMQ4LyMd8I6Z4LaKmZDw25HdI63AhgDWtPftBQ4iDcMDgq9I8TijqJpJS47T3k5RxDOQtaOqzLIAAC7h2q11JSthjZHG0NZG1rGtG4NaAGgcgAAoz1DaF+J0XjUrbS1gDm33thGbB8Xn8xsdilFAREQEREFV9cWhf0ZiDjG20FVeWK25pv5SMfdcch6LmrRFbXWjoaMVw+SNovNF5WE+20HqX7HC7e8g8FUtzSDY5EZWKDhERAREQEREBERBJ3g9ftd38PL+eJWVVavB6/a7v4eX88SsqgLUNaOmYwrD3yNI6aXyUI9twzfbsaLu7wBxW3lVU1u6a/SmIO6N14Ke8UXYbHryfE4b/AEWtQaQ5xJJJuTmSVwiICIiAiIgIiIC2vVpoecVxCOEg9Ezykx/dtIuL9riQ34r8FqitFqW0L+jsPEkjbT1ezK++9rLeSZ7mkuPN5HBBv7GBoAAAAFgBkABuAHYuyIgIiICIiAq1a9tC/Eq7xmJtoawlxtubMM5B8XnjmXdisqtf070UbilDLTusHOG1G4/Zkbmx3dfI8nFBTxF9aqldFI6ORpa+NzmOad7XNJDgeYIIXyQEREBERAREQSd4PX7Xd/Dy/niVlVWrwev2u7+Hl/PErKoPM0nw19TR1EML+ikliexr+wuaQO4HcSMwDlmqaVVM6J7o5Glr43Fjmne1zSQ4HmCCFd5V98ILQroZ210TepUEMltwlA6rvjaPmw+kgh5ERAREQEREBEXIF0G8aoNDPpPEG9I28FNaWW+42PUjP3nDd6LXK1S03VToZ9F4exjxaabys3aHOGTPgbYd+0eK3JAREQEREBERAREQQJr61evbKcQp2XY8ATho81wyEpHokWBPAi585QurxOaCLHMHKyi/S7UHSVbjJSONHI65LWt2oif+XcFnwm3JBW1FJGKagsThPk2xVA7Y5Q0/KXZ/pdeFPqqxRm+imP3QHflJQaoi2b6tMT9RqPwyn1aYn6jUfhlBrKLZvq0xP1Go/DKfVpifqNR+GUG0eD1+13fw8v54lZVQHqQ0OrKPEzJU00sLOgkbtPYQLl0dhftyPyU+IC8zSXAI8QpJaabzZmlt+LTva8c2uAd7l6aIKU4zhMlHUSwTDZkhcWOHC4O8doIsQeIIWEp28IXQq7WYhC3NuzFPbs3RSHuPUJ5s7FBKAi2xuqrFCARRS2Of2f7rn6qMU9Sm/wCn/JBqSLbfqoxT1Kb/AKf8lk0OpnFZXW8VLBxdI+NgHPN1z7gUGkqVtSOrd1XUNrahlqeB21GHD/VkaerYcWNOZO4kAZ9a21aHeD1FC5smJSCdwz6GO4jv7TzZzxys0d6mCGFrGhrGhrWgNa1oAAAFgABkABwQd0REBERAREQEREBERAREQERECyWRECyWREBERAREQY2JYcyphkhmbtRytcxw7Q4WPceap9pZo2/Da2WmkzMbrNd6bDmx472kHkbjgrlKLNeehHjcEdZE3ylKWtksM3Qudmfgcdruc9BKETLNA7AB8l3QIgIiICIiAiIgIiICIiAiIgIiICIiAiIgIiICIiAiIgIiICxsT/0JfuP/AClEQZKIiAiIgIiICIiAiIgIiIP/2Q=="/>
          <p:cNvSpPr>
            <a:spLocks noChangeAspect="1" noChangeArrowheads="1"/>
          </p:cNvSpPr>
          <p:nvPr/>
        </p:nvSpPr>
        <p:spPr bwMode="auto">
          <a:xfrm>
            <a:off x="0" y="-1028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074" y="4020436"/>
            <a:ext cx="856364" cy="85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8CBF-358F-4D34-862D-A2CC90CE3EA8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838199"/>
            <a:ext cx="914400" cy="106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://www.ag.ncat.edu/agedispatch/images/tractor_icon.gif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976" y="4063511"/>
            <a:ext cx="1057275" cy="81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761726" y="2133600"/>
            <a:ext cx="2667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dirty="0" smtClean="0">
                <a:latin typeface="+mn-lt"/>
                <a:cs typeface="Arial" pitchFamily="34" charset="0"/>
              </a:rPr>
              <a:t>Reducing dependency on fossil-based materials and enhancing local </a:t>
            </a:r>
            <a:r>
              <a:rPr lang="en-US" sz="1600" dirty="0" smtClean="0">
                <a:solidFill>
                  <a:srgbClr val="FF0000"/>
                </a:solidFill>
                <a:latin typeface="+mn-lt"/>
                <a:cs typeface="Arial" pitchFamily="34" charset="0"/>
              </a:rPr>
              <a:t>energy security</a:t>
            </a:r>
            <a:endParaRPr lang="en-US" sz="1600" dirty="0">
              <a:solidFill>
                <a:srgbClr val="FF0000"/>
              </a:solidFill>
              <a:latin typeface="+mn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20636" y="5239233"/>
            <a:ext cx="28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/>
              <a:t>Potential to increase local </a:t>
            </a:r>
            <a:r>
              <a:rPr lang="en-US" sz="1600" dirty="0" smtClean="0">
                <a:solidFill>
                  <a:srgbClr val="FF0000"/>
                </a:solidFill>
              </a:rPr>
              <a:t>farmer value  </a:t>
            </a:r>
            <a:r>
              <a:rPr lang="en-US" sz="1600" dirty="0" smtClean="0"/>
              <a:t>and yield</a:t>
            </a:r>
            <a:endParaRPr lang="en-US" sz="1600" dirty="0"/>
          </a:p>
        </p:txBody>
      </p:sp>
      <p:pic>
        <p:nvPicPr>
          <p:cNvPr id="14" name="Picture 6" descr="http://static.guim.co.uk/sys-images/Environment/Pix/columnists/2010/10/15/1287139141708/Carbon-reduction-label-00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4" t="25824" r="34229"/>
          <a:stretch/>
        </p:blipFill>
        <p:spPr bwMode="auto">
          <a:xfrm>
            <a:off x="2544074" y="662101"/>
            <a:ext cx="900545" cy="122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tc.usf.edu/clipart/28500/28538/indian_corn_28538_md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069712"/>
            <a:ext cx="1702711" cy="17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20" y="2947609"/>
            <a:ext cx="600329" cy="1811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http://t3.gstatic.com/images?q=tbn:ANd9GcQjTMIacphPxVb2Jn4vUzz49eNqujpI8X8iiyT32hLu51iYtp-aEaDYewH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524136"/>
            <a:ext cx="365623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70" y="5430085"/>
            <a:ext cx="536109" cy="62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PlantBottle_CC"/>
          <p:cNvPicPr>
            <a:picLocks noChangeAspect="1" noChangeArrowheads="1"/>
          </p:cNvPicPr>
          <p:nvPr/>
        </p:nvPicPr>
        <p:blipFill>
          <a:blip r:embed="rId6" cstate="print"/>
          <a:srcRect b="40625"/>
          <a:stretch>
            <a:fillRect/>
          </a:stretch>
        </p:blipFill>
        <p:spPr bwMode="auto">
          <a:xfrm>
            <a:off x="5584320" y="3733800"/>
            <a:ext cx="457200" cy="314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125" name="Picture 5" descr="Car Exhaust Clip 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-407988"/>
            <a:ext cx="2819400" cy="77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t0.gstatic.com/images?q=tbn:ANd9GcQ5wxr0jzka9WAGLW11pvEaTOIlCWnV3SCmj4XaayCRXpg_Y7WL"/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78036"/>
            <a:ext cx="1387929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data:image/jpeg;base64,/9j/4AAQSkZJRgABAQAAAQABAAD/2wCEAAkGBhEQDxIREBAREBEQEBQQDxAQDxAPDxAVFBYYFRQQFhIXHSYeFxkjGRISHy8hIzMqLC4sFR4xNTAtNSYrLykBCQoKDgwOGQ8PGjQkHhwsLywpLCwsNS8pKi8qKTAsLyksLjIsLDUrKSksKSkqLCw1LCkvKSksKTUtLiksLCwqKf/AABEIAOUA3AMBIgACEQEDEQH/xAAcAAEAAQUBAQAAAAAAAAAAAAAABwIEBQYIAQP/xABXEAABAwEDBAgNDwkIAwAAAAABAAIDBAUREgYHITETIkFRUmFxkQgXQnN0gZKTlKGywcIUIyQyNVNUYnKCsbPR0tMYM1VjZGWkw+MlNENEg6Pi8ISi4f/EABoBAQACAwEAAAAAAAAAAAAAAAABAgMEBQb/xAAyEQACAQICBA4CAwEAAAAAAAAAAQIDBBESBSExYRQVIjJBUVJxkaGxwdHhE4EjNEIz/9oADAMBAAIRAxEAPwCcUVMkgaC5xAA0kla9aFvude2Pat4XVH7EBm6q0I4/buAO9rdzLFT5TcBnbcfMFgiV4gL+W3JndVh+SAFbPrZHa5Hn5xXxRAVGQnWSeUkrwOI1EjtrxEB9W1Lxqe8cj3fariO2Jm/4hPygCrJEBmoMpXD27A7jacJ5lk6W2YpNGLCd52jx6itSRAb2i1KgteSLRfibwT5juLZaKubK3E08oOtp3igLhERAEREAREQBERAEREAREQBERAazbtoF7ywHasNx43bp7SxSqeTeb9d5v5b9KpQBERAEREAREQBERAEREAX3oqx0Tw5vbHCG6F8EQG8xyBzQ4aiLx21UrGxXesMv3jdyXm5XyAIiIAiLwlAeovAV6gCIiAIiIAiIgNVtuhMchcBtXkkHeO6Fjlu9RTtkaWuF4P8A29a1aFiPjvLduzfGsco86AxqIiAIiIAiIgCIiAIiIAiIgPcR3zzqps7hqc4cjiFQiAvYbZmb1ZdxO23j1rIwZTC7bsN92jCdB59SwKIDIVVuSv1HAN5ug8+tWLpCdZJ5SSqUQFTXkaiRyEhX1LbcrNbsY3nafHrWPRAbhQWmyYbXQ4a2nWOPjCu1o8MzmODmm4jUVlpMpn9Sxo37yT9iA2JFg6TKQE3SNw/GbeQOULNtcCLwbwdII1FAeoiIAiIgLGqseKTSW4Twm6DzaisVPk08e0c13EdqVsaIDTKigkj9uwgar9Y5wrdZnKaQ42N3A2/tk3eZYZAEREAREQBERAEREAREQBEuRAEREAREQBERAFnsnKwm+InUMTPOPGsCshYJ9kN5HX8x/wDiA2tERAEREAREQFjatm7M3Roe32p3OQrVp4HMdhcCCNw/90rd18p6Zkgue0OHH5juIDSUWwVGTTT+beRxO0jnWPmsKZvUh3ySD4jpQGPRfZ9HI3XG8fNK+RYd48xQHiIq2xOOppPICUBQiuY7Nldqjd2xcPGryHJyU+2LWDlxHmGhAYpXtnWW+Y7zN13mG+Vm6WwImaXXvPxva8yyQF2rQgPg+hYYzHdc267Rubx5VqdXSOicWuHIdwjfC3RfGqpGStwvF+8d0cYKA0pFmKrJx4/NkPG8dq77CrB9nSjXG/ub/oQFsiuWWdKdUb+5I+lX1Lk48/nCGDeG2d9gQGIRbVNYcRjwNGEjSH63X8e+sDLZT2nRhcN9r2/QTegLNZrJulJc6Q6gMI5Tr8X0q3pbGLjt3sY3d27S48ly2KmDGgMYW3AaACCUwB90REAREQBERAEREAREQBLkRAeXL1EQBERAEREAREQBERAEREBZ2xNgpp38CGR3MwnzLjgvO+eddc5ay4LMrnb1FUEcuxOu8a5EXoNDrkzfcYqh7jO+ecrc8z9WWW3SXk3OdIw6deKJ4Hjwrd85GRdJT2GyaGmiimYafHIxtz3YhhdeeMm9RhkLU7HalC++4CshB5C8A+IlbyrRuaE3Fda8imxnXKLwL1eRNgIiIAiIgCIiAIiIAiIgCIiAIiIAiIgCIiAIiIAiIgNXznT4LGrjv07m92Q30lypGzE4Abpu59C6ezyS4bDq/jCJo7c0fmBXNdjR4qmBvCnjbzvAXo9FaqMnv9jDU2nR2dGlx2HVDgRRvHzHs8165ts2bBPE8dRKx3M4HzLqnLSm2Sza1mu+knu5Wsc4eNoXJwTRTxpSW/2KyO1GuvF41HSO2vVZWJUbJS07+HBG/umAq9XnWsHgbAREUAIiIAiIgCIiAIiIAiIgCIiAIiIAiIgCIiAIiICPc+suGxnjhzwt/wDYu9FQHkfDjtGjbv1UPlhTh0QM11lxt4dWzxMeVDmbaLFbFCP2lju523mXpLDk2kn3+hhntOoauESRvYdT2OYeRwI8647LbjcdzQV2S1ci5Q0+x1lSzgVErOZ7gFh0Q9c13e5EjqPN3U7JZFC79ljaeVgwHxtK2JaNmWqcdiUw3Y3TRntSvcPE4LeVx7iOWrJb36mZbAiIsJIREQBERAEREAREQBERAEREAREQBERAEREAREQES9EVL7DpG79S53cxkeko0zRRYrbpOIyu7mGR3mW+9EdNtaBm+ah3MIh6S0/MlDitiM8CGZ3OzD6a9Jbcmwb3S9zDLnHRoXLOcin2O161v7Q5w+dtvOupgubM89Pgtqc8NkL+eNoPjBWnol/ytbvciWwlDofqjFZcjN2Orf2g5jD9N6k5Q70OdTfDWx8GWJ93ymuHoqYlp3ywuJ95ljsCIi0ywREQBEXyqalkbHPke2NjBie97g1jRvlx0AID6q0qrWhikiiklY2WdxbDGXDHIQCThbrIAB06lE+W+fljMUNmAPdpBqpG+tt63GfbcrtHEVouba05qm36SWeR8sjpHFz3uLnH1t+jiHEunT0dN03UnqSTeHT9FHNY4I6dREXMLhERAEJWtZX5waKzGevyYpSL2U8dzpnb2jqRxuuHKoFy1zsVtpF0Yd6mpjo2CIm94/WP1v5NA4lvW1jUr61qXWVckjo2yco6arfKynmbMadzWylm2Y1zr7mh+px2p1XrJKHOhy/M1vXYfJepjWG5pKjVcF0fBKeKxCIi1yQiollaxpc5wa1ovc5xDWgDWSTqCijLfPtDDihs4NqJfamodf6nZxtGuQ8ehvKs1GhUrPCCIbSJHt/KWmoItlqpmxN6kHS954LGDS48iuLJtJtTTw1DA4MniZMwOuDg17Q4AgbtxC5Dte26ismM1TK+aR3VPN9w4LRqaOIaF1XkMP7KoOwab6li3LuyVtTi28W/ArGWLIm6Iye+oomcGGV3dPaPQWJzCR32nIeDRyc5kiH0Xq46IWW+0oG8Giae26WXzAL69D7DfV1TuDTtb3T/APiukuTo/wDXqzG+cTmFAOf2mw2lE/3yjZztkkb9GFT8FC3RD0+3opLtbJmE8hYR5TlzdGywuFvxJlsKOh0qbqqsj4cEb+4eR/MU7rnLMHVYLXLffaWVnM5j/wCWV0amk44XDfWkXhsCIi5pcIsZb+UlNQRGaqmbEzqbze954LGDS48igvLjPfU1WKKixUsB0GQH2TIPlD82OJunj3Ft29pUrvkrV19BVySJSy2zrUdmhzMXqipGgU8ZG1P6x+pnJpPEoCyvy/rLTffUSXRA3sp472ws3tr1R4zeVhKKhlqJWxwsfLLIdqxjS97jyD6VMeROYkNwzWmcR0EUkbtqOuSDX8lvPuLtxpW9is0tcvP9LoMTbkQ4LPlMJn2N+wh4jMuE7HjIJDMWq+4E3LZs0vu3R9cd9W5ShnzpGRWPDHExscbKuMMYxoaxowSaA0aAovzS+7dH1x31blmjX/PbTnhhqfoRhgzqdFS5wAvJAAF5JNwA31GOW2fKmpcUVCG1c4vBkv8AY0Z+UNMnzdHGvM0qE6zywWJnbSJDte2YKSIzVMrIY263PN154IGtx4hpUKZbZ+JZcUNmtMLNRqXgbM4buBupg4zeeQqNbfylqq+XZaqZ0rtOEHQxgPUsYNDRyLPZGZra20rnhvqenJ01ErTc4fq2a3+Ica7lKwo26z13j6fZic29hqjnSTyXkvllkd8aSSRx5y4lXFs2HPRyCKpjMUhY2TA4jEGv0tvA1HiOldNZI5vaKzG3wR45rrnVElzpjvgHUwcTe3eoYz6e7Dux4foK2KF8q1b8cFqwKuOCNx6HL8zW9dh8l6mNQ50OX5mt67D5L1Kdt2/T0URmqpmQxjdcdLjwWt1uPEFxL9OVzJLd6GaOwyC1HLTOdRWYC179mqLtrTREF/FjOqMcuneBUWZb59J6jFDZ4dTQnQZjd6peN8XaIxyXnjGpRlBTyzyhjGvllkdoa0OfI9x4hpJW5baLb5VbUur5KufUbHllnJrbTddK/Y4Ab200RLYhvF2688Z7QCx2TeSFXaDy2miLw385IdrFGNd7nnQOTXxKS8isxJOGa03YRrFLG4Yj1yQauRvOFL0FBFTwbFDGyKNjHBrGNDWjQdwbvGs9W/pUF+Ogvj7KYN7Tj0LrrIgf2XQdg031LFyKV17kaLrMoewqf6pijS/Mj3lqZA2fibFbBHApom8+J3pLPdDzFtq53xYW+N5Wq56ZcVt1PxWwt5omrduh7i9j1jt+aJvM1x86vW5Ngu5exX/RLgUVdEHT30dK+72tQ5t/ymX+ipVCj3PnT4rILve6mJ3aOJvpBciyeFeHeS9hFOZ+pwW3SHhOkj7uJ7R4yF1GuR8g6nY7Von71XEOdwb511wtvS6/li93uWp7CmSQNBc4hrQCSSQAANZJOoKKst8+sEGKGzw2pl1Gc3+p2fJ3ZDzDjK1DPllNVOtCSj2Zwpo2ROELdq1xcwOLn3e30nd0BaPk3knVWjLsdLEX3e3edrFGN97zoHJr3gstro+moKrWerbu/ZEp9CLa2LcqKyUzVMz5pHdU86hwWjU0cQuC27IrNDV1+GWYGlpjp2R7fXJB+rjO58Y3DlUn5FZnqShwyz3VdSNIc9vrMZ+JGdZHCd2gFIF6m40mkslBfv4RCj1mGyYyPpLOjwUsQaSLnyu200nyn+YXDiWbvVN6XriSk5PGTxZYjfP77lR9mR+RIoXyLt5lDXwVT2ue2EucWNuDnXsc0C86tJCmbP37lx9mR+RIoCpqZ8j2sjY573G5rGNLnOO8ANJK9Jo6KlbOL2PEpLabXlnnQrbTJa9+w0+5TxEhh+W7XIeXRvALC5P5L1VfLsVLC6Q9U7VHGOE950NH/QpHyMzFvfhltJxibrFNGfXXfLeNDOQXnjCmSzLKhpYmw08TIY26mMbcOU7pPGdKx1b+lbrJQWPp9jBvaaFkXmVpaTDLWYaucaQ0j2NGeJh9ueN2jiUkgAC4aANAA1DiXl6Xrh1a06rzTeJdLAqvXOefP3Yd2PD5JXRV651z5+7Dux4fJK3tFf8Af9MiWwtMhc5LrJpqlkUIknnewsc8+tRhrXAkgaXHbDRo5VrNt5QVNbKZaqZ0zzqLjtWjgtaNDRxBfbJ3JaqtCXY6WJ0hHt3e1jjB3XvOhqnHIvM1S0WGWqw1dQLiMTfY8Z+Kw+2I33cwXXrVqFtJzfOfj9FFiyL8is01ZaOGR49TUx07NI04nj9XHrdym4canfJXIijs1mGmi25Fz533Omk5Xbg4hcFnF7euDc3tSvqepdRdLAqvXxrHXRSdbd5JX0vVtaJ9Zl60/wAkrTW0k49PmXX+SQ/s6j7Dp/qmrkBdg5LD2BSdiQfVtXf0vzIEUzmnOrJitqtO9MG9yxo8yk/MDFdZ07uFVkdzGz7yiTL+bHa1c79rlHcuLfMpnzGQ4bIv4dVM7xMb6Kve8mziu70K9JIgWo52abZLFrButYyQfMlY4+IFbcFhstKfZLMrWay6kmu5cBI8YC4VGWWpF9TXqWOWLLqdiqIpPe5WP7lwPmXZQK4rXZFi1ey0sEuvZII5O6YHeddfTEeY+/2FM5yz3e7c/W4fqmreOh8/ulX2QzyCtHz3e7c/W4fqmrd+h9/ulX2QzyCstx/Qj3RI/wBEroqb0vXnixUipvS9AaznByQdalNHTtkbEBUNlkeWlxDWteCGt3XbYa7lcZK5DUdmsup4/XCLnzyXOmf87qRxC4LPXpesv5p5Px46gVIqb0vWIFV6Xqm9L0BVetByizWR2hajquplOwCOJjYY9D5CwacT+pbyaTxLfL0vWSnVlSeMHgwW9m2ZDTRNip42RRt1MYABynfPGdKur1Tel6xtt62Cq9L1Tel6AqvVparvY83WZPIKuL1Z2072LP1iXyHKY7UDkVdh5Ni6ipexofq2rjxdi2CLqOm7Hi8hq7umObD9kUzkzKeXHXVTuFVTu55HFdA5nIsNi0x4Tpnf7zx9DQucamXHI53CeXc5v866azYQ4LHohvwl3dPc7zrJpTk0Ix3+zKLabWF8a2LHFI06cUb287SPOvsF6NfbXndhc41e24kHWDce0usM3dXslkULt6ljZ3sYPRXLlu0+x1dQzgTyt5nkLo/MxU47Epv1Zlj5pHHzr0OlVjRjLf7EU9pDue73bn63D9U1bt0P390q+yGeQVpOe73bn63D9U1YXJjL2ss5j2Ur2NbI4PeHxMkvIFw0u1aFmdGVazjCO3BEY4SOpL0vXO3TrtX3yHwaL7F707LV98h8GjXM4qr7vH6JzI6IvS9c79O21eHB4Oxe9O61OFB4O1OKq+7x+hmR0Pel6556d9qcKn8HH2r3p4Wpv0/g4+1RxXX3eIzI6FvS9c99PG0/2bvH/Je9PK0/2bvB+8nFdfd4jMjoO9eXrn7p52nvU3eHfeTp6WlwaXvDvvpxXX3eIzI6BvS9c/8AT1tLg0veX/fXvT1tLgUneZPxE4rr7vEZkT/el6gHp7Wl73Sd5l/EXvT3tH3uk7zL+Io4rr7vEZkT7el6gPp8Wj71R96m/FTp82j7zR96n/FTiyvu8RmRPl6sbed7Eqexpvq3KEun1aHvNH3qo/FXxrM+FfLFJE6GkDZI3RuLY5w4B7S0kXy67irR0ZXTTwXiMyI8XX8Eux2c13Aow7uYr/MuQAutLZfgsaY6sNnSH/YNy3NKrF01v+CYdJyWuq8hY8Nl0I3qSG/tsB865UUm2fn1qYYYoWUkBEUbIwS6W8hgDbzceJbGkLepWjFQWwomT6EKgd3RA1u5S0vb2Y+mvm7P/aG5T0Y5WTn+YuRxZcdXmWzI1TONTbHa9c3fqpHjkecY8pS/mJtK6ynNPUVcjR22Ru9JQflHb8lfVSVUrWMklwlzYg5rBhY1guDiTqaDr13rP5HZY+o6d0eK7FKZOdrG+iuxc0JVLeMOlYEReDJhyvzNwWlWPqn1MsbntY0sYxhaMDQ0aTp3FhfydKb4bP3uNEXn43teKUVLUjLlR5+TpTfDZ+9Rrz8nOn+HTd6j+1eorcPuO16DKin8nOn+HTd5j+1Pyc4Ph0veWfaiJw+47XoMqPPycoPh8veGfeVJ6HOH4fJ4Oz7yIp4wuO16fAyIpPQ6RfD5PB2feVJ6HaL4fJ4O3769RTxhcdryXwMiKT0O0f6Qf4M376pPQ7x/pB/gzfvoinh9x2vJfBGRFJ6Hln6Qd4M376pPQ9M/SDvBR+IiKeH3Ha8l8DKik9D239IO8FH4ipPQ+t/SB8EH4iIrcPuO15L4GVFP5Pw/SB8EH4qpPQ//ALx/g/6q9RTw+47XkvgZEUHMB+8f4P8AqrzpBfvD+D/qoinh9x2vJfAyo86Qn7w/g/6qlLLsbHYlWAb8NE5l+q/a4b0RYpV6lapDO8cH7jBJM5UjZeblkKex8XV3fNv86IvUTk1sMKMlBkfi/wAa7/Tv9JZGnzb4/wDM3f6F/poi0KleotjLJIyVPmgx/wCcu/8AGv8A5iv2ZjLxf6v/AIT+qiLRneVlsl5IvlR/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77811"/>
            <a:ext cx="20955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67200" y="1059221"/>
            <a:ext cx="819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gency FB" pitchFamily="34" charset="0"/>
              </a:rPr>
              <a:t>CO</a:t>
            </a:r>
            <a:r>
              <a:rPr lang="en-US" sz="4000" b="1" baseline="30000" dirty="0" smtClean="0">
                <a:latin typeface="Agency FB" pitchFamily="34" charset="0"/>
              </a:rPr>
              <a:t>2</a:t>
            </a:r>
            <a:endParaRPr lang="en-US" sz="4000" b="1" baseline="30000" dirty="0">
              <a:latin typeface="Agency FB" pitchFamily="34" charset="0"/>
            </a:endParaRPr>
          </a:p>
        </p:txBody>
      </p:sp>
      <p:cxnSp>
        <p:nvCxnSpPr>
          <p:cNvPr id="5" name="Curved Connector 4"/>
          <p:cNvCxnSpPr>
            <a:stCxn id="5131" idx="0"/>
            <a:endCxn id="3" idx="1"/>
          </p:cNvCxnSpPr>
          <p:nvPr/>
        </p:nvCxnSpPr>
        <p:spPr>
          <a:xfrm rot="5400000" flipH="1" flipV="1">
            <a:off x="2151352" y="461963"/>
            <a:ext cx="1164647" cy="3067050"/>
          </a:xfrm>
          <a:prstGeom prst="curvedConnector2">
            <a:avLst/>
          </a:prstGeom>
          <a:ln w="762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3" idx="3"/>
          </p:cNvCxnSpPr>
          <p:nvPr/>
        </p:nvCxnSpPr>
        <p:spPr>
          <a:xfrm>
            <a:off x="5086655" y="1413164"/>
            <a:ext cx="3148141" cy="1594028"/>
          </a:xfrm>
          <a:prstGeom prst="curvedConnector2">
            <a:avLst/>
          </a:prstGeom>
          <a:ln w="762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U-Turn Arrow 20"/>
          <p:cNvSpPr/>
          <p:nvPr/>
        </p:nvSpPr>
        <p:spPr>
          <a:xfrm rot="16200000">
            <a:off x="4176778" y="3495230"/>
            <a:ext cx="1723869" cy="628625"/>
          </a:xfrm>
          <a:prstGeom prst="uturnArrow">
            <a:avLst>
              <a:gd name="adj1" fmla="val 11806"/>
              <a:gd name="adj2" fmla="val 10398"/>
              <a:gd name="adj3" fmla="val 16905"/>
              <a:gd name="adj4" fmla="val 32404"/>
              <a:gd name="adj5" fmla="val 1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247483" y="3839335"/>
            <a:ext cx="991517" cy="13988"/>
          </a:xfrm>
          <a:prstGeom prst="straightConnector1">
            <a:avLst/>
          </a:prstGeom>
          <a:ln w="762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15145" y="6135469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Nonrenewable Carbon Sources</a:t>
            </a:r>
          </a:p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(Oil &amp; Natural Gas)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320029" y="4759036"/>
            <a:ext cx="0" cy="671049"/>
          </a:xfrm>
          <a:prstGeom prst="straightConnector1">
            <a:avLst/>
          </a:prstGeom>
          <a:ln w="762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6200000">
            <a:off x="4578421" y="368544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recycle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430191">
            <a:off x="6543167" y="1829181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removal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0000" y="4797623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Plant Source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20569651">
            <a:off x="1928562" y="1738213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emissions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57800" y="5412938"/>
            <a:ext cx="3318537" cy="12926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PlantBottle</a:t>
            </a: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 Value:</a:t>
            </a: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Less Dependent on Fossil Materials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Lower Material Carbon Footprint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Closed Loop Recycling Chain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Meets Consumer Beverage Needs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24600" y="390762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conversion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3236" y="178872"/>
            <a:ext cx="778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Leveraging the Carbon Cycle in Circular Design</a:t>
            </a:r>
            <a:endParaRPr lang="en-US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781800" y="6356350"/>
            <a:ext cx="2133600" cy="365125"/>
          </a:xfrm>
        </p:spPr>
        <p:txBody>
          <a:bodyPr/>
          <a:lstStyle/>
          <a:p>
            <a:fld id="{79088CBF-358F-4D34-862D-A2CC90CE3EA8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5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28" grpId="0"/>
      <p:bldP spid="29" grpId="0"/>
      <p:bldP spid="31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Feedstock Sustainability </a:t>
            </a:r>
            <a:endParaRPr lang="en-US" sz="3600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02266" cy="2057400"/>
          </a:xfrm>
        </p:spPr>
        <p:txBody>
          <a:bodyPr>
            <a:noAutofit/>
          </a:bodyPr>
          <a:lstStyle/>
          <a:p>
            <a:pPr marL="463550" indent="-463550"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Demonstrated improvement in environmental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&amp;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social performance</a:t>
            </a:r>
          </a:p>
          <a:p>
            <a:pPr marL="463550" indent="-463550">
              <a:buClr>
                <a:srgbClr val="FF0000"/>
              </a:buClr>
              <a:buFont typeface="Wingdings" pitchFamily="2" charset="2"/>
              <a:buChar char="ü"/>
            </a:pP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marL="463550" indent="-463550"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No detrimental impact on local food security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05000" y="37338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Life Cycle Performance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10" descr="logo_imperial_college_london.bmp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4869" y="4502401"/>
            <a:ext cx="1371600" cy="35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5175303"/>
              </p:ext>
            </p:extLst>
          </p:nvPr>
        </p:nvGraphicFramePr>
        <p:xfrm>
          <a:off x="3473658" y="4521242"/>
          <a:ext cx="973282" cy="507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Bitmap" r:id="rId4" imgW="1083960" imgH="707760" progId="PBrush">
                  <p:embed/>
                </p:oleObj>
              </mc:Choice>
              <mc:Fallback>
                <p:oleObj name="Bitmap" r:id="rId4" imgW="1083960" imgH="707760" progId="PBrush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658" y="4521242"/>
                        <a:ext cx="973282" cy="5079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4" descr="http://todayinpackaging.com/wp-content/uploads/2009/08/michigan_state_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1200" y="51054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1752600" y="4191000"/>
            <a:ext cx="2819400" cy="20574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0" y="373380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Responsible Sourcing</a:t>
            </a:r>
          </a:p>
        </p:txBody>
      </p:sp>
      <p:pic>
        <p:nvPicPr>
          <p:cNvPr id="13" name="Picture 8" descr="http://www.bettersugarcane.org/images/logos/wwf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4514257"/>
            <a:ext cx="990600" cy="990600"/>
          </a:xfrm>
          <a:prstGeom prst="rect">
            <a:avLst/>
          </a:prstGeom>
          <a:noFill/>
        </p:spPr>
      </p:pic>
      <p:pic>
        <p:nvPicPr>
          <p:cNvPr id="14" name="Picture 5" descr="Alt text to go her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14655" y="4370143"/>
            <a:ext cx="762000" cy="624083"/>
          </a:xfrm>
          <a:prstGeom prst="rect">
            <a:avLst/>
          </a:prstGeom>
          <a:noFill/>
        </p:spPr>
      </p:pic>
      <p:pic>
        <p:nvPicPr>
          <p:cNvPr id="15" name="Picture 5" descr="http://www.liv.ic.unicamp.br/~tvspina/images/unicamp-logo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181600"/>
            <a:ext cx="793265" cy="79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4800600" y="4191000"/>
            <a:ext cx="2819400" cy="20574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0" descr="http://seedstock.com/wp-content/uploads/2011/05/Field-to-Market_Logo-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937" y="5105400"/>
            <a:ext cx="1091216" cy="60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8CBF-358F-4D34-862D-A2CC90CE3EA8}" type="slidenum">
              <a:rPr lang="en-US" smtClean="0"/>
              <a:t>18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867400"/>
            <a:ext cx="2175164" cy="23063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8" name="Picture 16" descr="http://t0.gstatic.com/images?q=tbn:ANd9GcSPD8WMNgRUQfTThSBIvLZVjZk2NxeQcteKMCSHj0QBwabrRGJB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858" y="2047009"/>
            <a:ext cx="19812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622" y="152400"/>
            <a:ext cx="8229600" cy="1020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Awards &amp; Recognition</a:t>
            </a:r>
            <a:endParaRPr lang="en-US" sz="3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915023"/>
            <a:ext cx="1793915" cy="239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899" y="4073525"/>
            <a:ext cx="2362199" cy="67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22" y="5349081"/>
            <a:ext cx="9906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99" y="5090967"/>
            <a:ext cx="1905000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plasticsrecycling.com/logos/2011/isri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4693010"/>
            <a:ext cx="1258661" cy="704850"/>
          </a:xfrm>
          <a:prstGeom prst="rect">
            <a:avLst/>
          </a:prstGeom>
          <a:noFill/>
        </p:spPr>
      </p:pic>
      <p:pic>
        <p:nvPicPr>
          <p:cNvPr id="9" name="Picture 4" descr="Link to Återvinningsindustriernas Pressroom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71435" y="5615636"/>
            <a:ext cx="560070" cy="800100"/>
          </a:xfrm>
          <a:prstGeom prst="rect">
            <a:avLst/>
          </a:prstGeom>
          <a:noFill/>
        </p:spPr>
      </p:pic>
      <p:pic>
        <p:nvPicPr>
          <p:cNvPr id="13314" name="Picture 2" descr="http://t3.gstatic.com/images?q=tbn:ANd9GcQz2nux3ilcbGarWh6HWJbzexw8dMG0WcC6sLymJc_yU2iJ2cZ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6" y="1066800"/>
            <a:ext cx="35242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t2.gstatic.com/images?q=tbn:ANd9GcTMy96AuvC_u07Z62GBqR9VQTzp8IL5hQB_u1u38f8UhlRJIhsHc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19023"/>
            <a:ext cx="2157100" cy="17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t1.gstatic.com/images?q=tbn:ANd9GcTwSJQb5w3xodVhl0kHZBzuUm-bPJg1tB-ohUYTLPcg0t17EUwCW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01" y="4063601"/>
            <a:ext cx="1247775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://www.potatopro.com/pictures/McDonalds%20best%20of%20sustainable%20supply%202012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10" y="1615754"/>
            <a:ext cx="1591379" cy="215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https://apps.ko.com/irj/servlet/prt/portal/prtroot/com.ko.ep.portal.km.resource.LocalizationServlet/Contribution%20Folders/PAC/Europe/Europe%20News/2012/Media%20Assets%20Q4/ma_11.28.12a_1_en_U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1484486"/>
            <a:ext cx="8572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http://www.sustainablepackaging.org/Support/Themes/Default/Images/logo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1" y="5571331"/>
            <a:ext cx="28575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Logo Anda">
            <a:hlinkClick r:id="rId16"/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2532236"/>
            <a:ext cx="1619876" cy="57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20" descr="data:image/jpeg;base64,/9j/4AAQSkZJRgABAQAAAQABAAD/2wCEAAkGBhAPDxANDw8NEA8QDxAQEA8OEA8QEBIQFBAVFBUQFBQaHCYeGBojGRUUHy8gIyc1LCwsFR4xNTAqNSYrLCkBCQoKDgwOGg8PGiolHyM1NTYqMjE1LCwqNS01LDUuLC8sNCwtLCwuLCoqNCw0LDIsLC8sLCwsLCwsLCwsLCwsLP/AABEIALQA8AMBIgACEQEDEQH/xAAcAAEAAQUBAQAAAAAAAAAAAAAAAQMEBQYHAgj/xABDEAABAwIDBAUFDgYCAwAAAAABAAIDBBEFEiEGEzFBByJRYaFxcoGRsxQjJCUyNUJSdIKxssHRMzRic7TwFeE2Y2T/xAAaAQEAAwEBAQAAAAAAAAAAAAAAAgMEAQUG/8QALREAAgIBBAIBAgQHAQAAAAAAAAECAxEEEhMhMUFRBRQiUnHwIzJCgbHR8RX/2gAMAwEAAhEDEQA/AO4oihASiIgCIiAIiIAiIgCIiAIiIAiIgCIiAIihASiIgCIiAIiIAiIgCIiAIiIAihSgCIiAIiIAiIgCIiAIiIAiIgCIiAIiIAiIgCIiAIlksgCJZQgJRLJZAEREAREQBERAEREAREQBERAEREAREQBERAEREAREQBERALpdEQC6XREAul0RAEREARFCAlEUICUREAREQBFCICUREAREQBERAEREAREQBERAQqb6loNi5oPYSLqoVp+Kj3+S/wBb9AsGu1b00FJLOWaKKeWWMm4AoqVIPe2ea38FWW2LykyhrARQpUjhF1F1j9oaHf0lRDzfE4DzgLjxAXI9ha0x4hTknRzjGfvNIHjZaadPyQlJPwY79Vw2Rg15O23UZliNrK3cUNRLexETmt853VFvWuJ0VW6KSOUE3jex4+64H9FPT6R3Rcs+CGp1qomo4zk+hLqMyoS1bWxGa/VEZkv/AEhua/qXFtmYHVWIQh2uabev8gO8PioUafkUm3jBO/VcTjFLLkdxClUpKhjBdzmtHa4gfioiqmP1Y9rvNcHfgs+Ga8oqkoCtf28PxbU+Y387VpXRQ74XN9nPtGLRDT7qnZnwZLNTsujVjydWReN4O1eJKtjSA57Gk8A5zQT5LrPg15RWReRIFSNbHmyZ2Zvq5hm9XFMDKK6KMy8Pna0XcQB2kgBcGSoioRVkb/kPY7zXB34KqXhAmn4PShed4FaVtSwslaHNLhG8loIzDqnlxC6lk45JIvcylcR2EltiNOXGwu65JsP4bl2qKdrvkua631SCtGoo4Zbc5M2l1Kvi3jBZ4vX7lgIALnGwvw7bq2w/Hg/qyWa7kfon9lkaujZKMrxccuRBWDq9n3t1jOYdh0d/2vn9W9XXZyVdx+D16VTKO2XT+TYlquNM+EO78viFe4JNMH7pwdkAN8wN29mqy0tBG9we5gLhwJS2P39C29d+zkH9vY899FaMWACsq/FWRC3F/Jo/XsXjGqiRkY3Y4mxIFyBZYilwaWQ5ndUH6T/lH0Luq1VsZcNMW5fPoU1Qa3zfRkMKxl0r928AE3LcvdyKzKsaHCWRdYXLrWzH9OxXy16SN0a8XPLKbnBy/B4IK4XjEJo8QkA03NRnb5ucPb4Luq5N0p0OSsZNbSaIa/1MOU+Bb617f0+X8RxftHjfU4ZrUvhme6UMSAo4owf40gd9xrc34lq0bFcK3VJRT2/jNmJ9Elx4HwVztLiRqW0EY1LaSNtv/Y52XxytW4dIGDhmGQtaP5Z0Q+7lyE+IK11PgUIfLZhtX3Dss+EianGfiAS36zoGwfevuz4BYbosw7PNPPqMkYja4cQ6TiR32b4rBvxX4qZS31FY51v6BGHfmcFuux8raDCXVjx8sulsOLtcjG+mw9ahZF1VSivMmTqmrroyfiMezDM6Na2dxfU1DA65F3l8ryAdD2D1rCY1gtRhUzCJbFwLo5YiW3y2uCO640OmqvGYviWKzGKKRzRYuLI3mKNje9w1PHmrTajZmeiERnmbKZM9srpHZcobfV3lHqV9TmpqFkl36wZrdjg51RfXvJumIYyazApZ3WzlgbJbhnbIASPLx9KwXRR/NzfZz7VirYV/49Vf3H/nYqPRR/NzfZz7Vip2qNNqXyaVNzvqk/j/AGa0+tkiq3yx3zsqJC3iesJHW05rKYtsbXtidWz2eSM0gLy6Vo7XD9jorCkF8SYP/uH+Quy4+34JU/Z5vZuU9Re6ZQ2pdor02nV8ZuTfXg5Hg20dbu/+Pp3uJlc0R6nOztaw/RB8LHgvOPbIVVGxs02VzXEAvY4uIeeAdfn3qv0cj4yg82X2ZXQekZo/42buMdvLvAu228V8YRSw/Jymnm08pzbyvBj+jPHpKiKSnlcXvhylrnG7jG6+hPOxHHvWLxDo/rKqolfLOBHvH7t0rnyOyE3FmjQcbcRwVp0YVTYpKuV5syOmzuPc11yrWq2pr8SnEFO58YcTkiidks0fSe/jw462VTrnG6brwl7bLlbCVEFblv0kWu0Oyc+Glku9DmudlbJHmjc14F7EctAefJbbhu0D6zB6syG8sUUjHO4ZuoC13lsfBattHsjVUkAnqJ2SAvazKHSOIJB1udOSvtj/AJtxT+2PyOVliU6lNvLTXf8Acqrcq7ZQSaTT6ffo13CMWmh3jIC/eTsETS25cLvBOXvNrLb9jtmaumknnqIixr6WVoLnNJzGxsQDfkVhOjiIOxGK4BsyVwv25NCuvV496k/tv/KVXrbtkuOK8+S3Q0ckOST8eDgWHYfJUSNgiaHSP+S0kC9hfie5dT6OtnqijbOKhgYXujLbOa69g6/DyhaJsB8403ld7Ny7aufULpJ8fo79Moi/4vtAry5wFySAO0qyxbETC0EC5cbC/AacStelqJZ3AEucSdGjQepfK6r6hCiWxLMvg+nq00rFuzhGzQYhG9xYxwLh2fp2q6WIwrB90d483froOAv+K91uM7qUR5b8Lm9uKsr1EoVKeoW3JCValPbX2XtVVMjGZ5sL2XqGoa8ZmOBHcVb4hQCZgBJBGrT2Fa5NTy07ubTyc3gf97FVqtXbp57nHMPn2TqpjbHGcM3C6LC4TjD5HCN4BNicw04doWaC2afUQvhvgU2VyrltkFpvShhLpqVkzGlzoHlxAFzu3CzvENPoW5KnNM1ou8taOZcQB4rZVN1zUl6M11asg4P2cT2Kot/X07DqGO3h56R9YeNl17aLD/dFJPAPlPjcG+dxb4gK5p6WIdeNkQza5mNaL+kcVcK/Ual2zUsYwZ9NpFTW4N5yfPPud+fdEEPzhuR2hDyQ21uRuuxbQYA6TDDRxauZHHkHDMY7G3lNj6Vnn0UZcHmOMvHBxa0u9dlWU79Y7XFpYwVafQRqUk3nJw/ZvaKTDZnu3ebM3JJE+7HCxvxtoR3hXO02KVeINFY+EspozkZluWgu1JzHj8kC/AaBdenwyGQ5nwxPd2vjY4+shVjA3Llyty2tlsMtuyysetjvVih2VL6fPY63P8JzHCHg7P1Y7JXeLmFU+in+bm+zn2rF1COkja3I1jGtP0WtaG+oaL0yBreDWjyABVvV5jOOP5mWx0TU4Sz/ACo4dRfOTPtw/wAhdkx4/BKn7PN7NyvPczL3ysve98ovde3Nvp4FV36jlcXjwWafS8MZLPk410c/OUPmy+zK6D0i/Ns/lj9o1Z9rIw6wDA+17ANDrdvapdKxzt2SwutmLCQTlvbNl7O9St1PJarMeDlOl46ZVZ8nJtgKEziugBsZKQtB7y7T0XssThWITYbV7x0dpI8zHxPu24OhH7FdxZC1urWtHkACo1GHxSW3kUT7cM7Gut6wrfvsyluj0/RR/wCc1GO2XcfZynaHaCrxOIubTllNB135Lu6x6oJdYXtc6Dtuq2xzvi7FRz3TT6Mj/wBl1GnfF1oozHeOwdGzL1L8AWjhdeoqONtw2ONodxDWNF/LbiovVrZxqOESWibnyOeWci6ND8Yx/wBuX8i7DNGHNLTwIIPpFl5bCxpuGtB7QAFUuqNRfzT3JYNOl0/DXszk4M4T4dVg2yywPu3MDZwFxfvaR+K6jsPtRLXtmdK2Npje1oEebm25vclbDU0EUtt5HHJbhnY11vJde4KVkYyxsYwdjGho9QVt+qjdHDj38lOn0cqJ5Uvw/B5q6Nsrcjxp3aEd4Xmjw9kQswaniTqSroIvO4oOe/Cz8np7njbnogrUsYd7/J3WHqC20rWMRwuV0riGEhxuCLWsvL+rQnOqKis9mrRyjGbcn6NkiN2g9oB8FE0DXgtcAQeRSmYWsa08Q0A+UBVV6sVmKUkZH0+jHwYW2G7om3cfrHl2BXcOa3XAB7uCqoowqjX1DpHZScu2QVqW2uDSTuglY2KZsO8c+lleWtkBt1we0fr69tWMxbZymqy11REJCy4aSXAgE3I0K01S2SyZ7ob4bUaozaUe5aVlBmgdIJstMyFs56h62rnABoNzfmpg21qGx0dXLk3E0c7JQGge/RhxaQeQcBw7itmn2VpJGxMdAzLDcRgXblB4jQ6g87qX7MUpgbSGFpga7O2O7rB1ybg3vzPrV/JV+UzcN/5jUpNqa/LTQ3ImlpzUudFTiVxDickYZcWFhcnv7lnK3HKlmEurHM3VS2MFzXN0Dg8NPVPIjX0rKYls7TVIYJomu3Ysw6tLR2Ajl3Kq/BoTT+5DGDBly7u5tYG9r8eKg7K3jC/UnGq1bsy9dGmSY/iQfNHvqYFlIK0O3PBtrmIa9/E9nerlu09XUvp4YXw07nUQqpJHszhztRlaCdBp+PYtnOAU5c5+6GZ8HudxudYbWyeRUKnZOjkZHG+BpbE3LHq4Frfq3BuR3FS5a3/SQ4bV4kazTbWVlT7hZE6GJ9S2oa8ujztzREDO0X8FTG2tUaenbpv5aiaB0kcW80itq2O4u43GncVuTMCp2uhe2JoNO1zYbXGRruIAVB+ytI6IwGBpj3hly3dpIeLgb3BXeWr8odN35jXWbTVsTKeepaWRe6XQT54d25zHC8cwH0eYIWZ2UxiSeBslQ+PeTF8kUYytcIQ6zdOJ4cVSxfZTPTsoaYxw07pM0+YOe+1w7qE/SJHNZSPAoGyRTCMbyGLdRu1u2P6v+9qjOVbj0uyVcLVPt9fvJg3EDHLmw+Ac/PVKtqJDidQyARCUYfnjkyAuL8ws0nmD2LN4nstSVT97PA2R+UNzEuGg5aHvVelwKnieJY4g17YhCHAnSMcGcVzkjhfpg7xTba9ZyafTbcVEjDM3IWU9DvahuTjUOcWNbfi0c7DsKyOyuOVk0wbO174ZIRIJTT7kNk0ORpuQ5tjoVn6XAqeISiOFjROSZRa4eTe9weWp071TwvZumpXF8EQY5zcps5xGW97AE6agLsrK2mlH9DkarU03L9TTJ6qohq8Xnp5YY90YZHiRmYvAY6zRrpz17wq1XtnVyvayna5rhSxTlrIDOXve0HKdRlZ3962er2QoppHSyQNc97sznEuuTYDXXhoFUxDZekqC10sLHFjcjSLtIZ9XS2ily1PGUV8Fyztl+8mtCqq5MTpbymHPSNldC5hLW6++MLSflEg2cdQFbYVjFVTQYlVPmE25nfGGPaf4t2APvfqst9FbjUbO00joXuiaXU+URG5BaG8Bx1AtzUN2apRJNLuWZ52lsvEh7SQTccNSAuK6GMNfvJL7ezOU/n/Bq0G0te2GqkeHlrKYTRTvp90N5maCy1yHCxuD3LYtna+Z0Ub6qWAyVAEkTGWZ1CxpygHVx4k+VeqfZKjjbJGyEBkrckjczyC298up01VycDgzQP3YzUzcsJueo21rD0KM5wawkWV12Rabef8ApkAVKgBSs5rIsllKICLKURAEREAREQBERAEREAREQBERAEREBClEQBERAEREAREQBERAQpREAREQBERAEREAREQBERAEREAREQBERAEREAREQBERAEREAREQBERAEREAREQBERAEREAREQBERAEREAREQBERAQpREBClEQBQpRAEREAREQBERAQpREAREQBERAEREAREQBERAQiIgJREQBERAEREBClEQEXREQEqFKICFKIgCIiAhFKIAiIgCIiAIiID/9k="/>
          <p:cNvSpPr>
            <a:spLocks noChangeAspect="1" noChangeArrowheads="1"/>
          </p:cNvSpPr>
          <p:nvPr/>
        </p:nvSpPr>
        <p:spPr bwMode="auto">
          <a:xfrm>
            <a:off x="0" y="-822325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73052"/>
            <a:ext cx="134620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35" name="Picture 23" descr="http://t1.gstatic.com/images?q=tbn:ANd9GcQbarxWW1hVyMResoSWrcA2pqmMY26egOmU0AunWay-McN8_Z-coA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6" y="4637367"/>
            <a:ext cx="1199284" cy="40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news.xinhuanet.com/english/2009-03/18/xin_22203061820091251580360.jpg"/>
          <p:cNvPicPr>
            <a:picLocks noChangeAspect="1" noChangeArrowheads="1"/>
          </p:cNvPicPr>
          <p:nvPr/>
        </p:nvPicPr>
        <p:blipFill>
          <a:blip r:embed="rId3" cstate="print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193915"/>
            <a:ext cx="9144000" cy="667103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16" tIns="45709" rIns="91416" bIns="45709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500" b="1" dirty="0" smtClean="0">
                <a:solidFill>
                  <a:srgbClr val="FFFFFF"/>
                </a:solidFill>
              </a:rPr>
              <a:t>15</a:t>
            </a:r>
          </a:p>
          <a:p>
            <a:pPr algn="ctr">
              <a:lnSpc>
                <a:spcPct val="75000"/>
              </a:lnSpc>
            </a:pPr>
            <a:r>
              <a:rPr lang="en-US" sz="9500" b="1" dirty="0" smtClean="0">
                <a:solidFill>
                  <a:srgbClr val="FFFFFF"/>
                </a:solidFill>
              </a:rPr>
              <a:t>207</a:t>
            </a:r>
          </a:p>
          <a:p>
            <a:pPr algn="ctr">
              <a:lnSpc>
                <a:spcPct val="75000"/>
              </a:lnSpc>
            </a:pPr>
            <a:r>
              <a:rPr lang="en-US" sz="9500" b="1" dirty="0" smtClean="0">
                <a:solidFill>
                  <a:srgbClr val="FFFFFF"/>
                </a:solidFill>
              </a:rPr>
              <a:t>3,500</a:t>
            </a:r>
          </a:p>
          <a:p>
            <a:pPr algn="ctr">
              <a:lnSpc>
                <a:spcPct val="75000"/>
              </a:lnSpc>
            </a:pPr>
            <a:r>
              <a:rPr lang="en-US" sz="9500" b="1" dirty="0" smtClean="0">
                <a:solidFill>
                  <a:srgbClr val="FFFFFF"/>
                </a:solidFill>
              </a:rPr>
              <a:t>700,000</a:t>
            </a:r>
          </a:p>
          <a:p>
            <a:pPr algn="ctr">
              <a:lnSpc>
                <a:spcPct val="75000"/>
              </a:lnSpc>
            </a:pPr>
            <a:r>
              <a:rPr lang="en-US" sz="9500" b="1" dirty="0" smtClean="0">
                <a:solidFill>
                  <a:srgbClr val="FFFFFF"/>
                </a:solidFill>
              </a:rPr>
              <a:t>20,000,000</a:t>
            </a:r>
            <a:endParaRPr lang="en-US" sz="9500" b="1" dirty="0">
              <a:solidFill>
                <a:srgbClr val="FFFFFF"/>
              </a:solidFill>
            </a:endParaRPr>
          </a:p>
          <a:p>
            <a:pPr algn="ctr">
              <a:lnSpc>
                <a:spcPct val="75000"/>
              </a:lnSpc>
            </a:pPr>
            <a:r>
              <a:rPr lang="en-US" sz="9500" b="1" dirty="0" smtClean="0">
                <a:solidFill>
                  <a:srgbClr val="FFFFFF"/>
                </a:solidFill>
              </a:rPr>
              <a:t>1,800,000,000</a:t>
            </a:r>
            <a:endParaRPr lang="en-US" sz="8000" b="1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268" y="3497151"/>
            <a:ext cx="2652332" cy="1989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291268" y="1295400"/>
            <a:ext cx="2652332" cy="19892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 Black" pitchFamily="34" charset="0"/>
              </a:rPr>
              <a:t>LOVE.</a:t>
            </a:r>
            <a:endParaRPr lang="en-US" sz="4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 rot="16200000">
            <a:off x="-1562101" y="2705101"/>
            <a:ext cx="4114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80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love</a:t>
            </a:r>
            <a:endParaRPr lang="en-US" sz="80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C:\Users\O09233\Desktop\Bio-PET\MKTG\Dasani\DASANI PB - 20oz D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40" y="914400"/>
            <a:ext cx="1774860" cy="527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asani.PlantBottle.StaticCling.jpg"/>
          <p:cNvPicPr>
            <a:picLocks noChangeAspect="1"/>
          </p:cNvPicPr>
          <p:nvPr/>
        </p:nvPicPr>
        <p:blipFill rotWithShape="1">
          <a:blip r:embed="rId3" cstate="email"/>
          <a:srcRect b="37972"/>
          <a:stretch/>
        </p:blipFill>
        <p:spPr>
          <a:xfrm>
            <a:off x="6775523" y="1261700"/>
            <a:ext cx="2368477" cy="1199583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781798" y="2709500"/>
            <a:ext cx="2355923" cy="82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C:\Documents and Settings\A36500\My Documents\DASANI\Product Images\PlantBottle - National Launch Graphics\24pk\24pk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52500"/>
            <a:ext cx="2253479" cy="13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01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38"/>
          <a:stretch/>
        </p:blipFill>
        <p:spPr bwMode="auto">
          <a:xfrm>
            <a:off x="6775523" y="5380746"/>
            <a:ext cx="2368477" cy="132485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8CBF-358F-4D34-862D-A2CC90CE3EA8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7295"/>
            <a:ext cx="1647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00B050"/>
                </a:solidFill>
                <a:latin typeface="Gill Sans MT Ext Condensed Bold" pitchFamily="34" charset="0"/>
                <a:ea typeface="KaiTi" pitchFamily="49" charset="-122"/>
                <a:cs typeface="FreesiaUPC" pitchFamily="34" charset="-34"/>
              </a:rPr>
              <a:t>NATURE</a:t>
            </a:r>
            <a:endParaRPr lang="en-US" sz="6600" dirty="0">
              <a:solidFill>
                <a:srgbClr val="00B050"/>
              </a:solidFill>
              <a:latin typeface="Gill Sans MT Ext Condensed Bold" pitchFamily="34" charset="0"/>
              <a:ea typeface="KaiTi" pitchFamily="49" charset="-122"/>
              <a:cs typeface="FreesiaUPC" pitchFamily="34" charset="-34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nt_bottle 30 03051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62103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5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9"/>
          <p:cNvSpPr/>
          <p:nvPr/>
        </p:nvSpPr>
        <p:spPr bwMode="auto">
          <a:xfrm rot="10800000">
            <a:off x="6763933" y="2307298"/>
            <a:ext cx="2077021" cy="1159808"/>
          </a:xfrm>
          <a:prstGeom prst="downArrow">
            <a:avLst/>
          </a:prstGeom>
          <a:solidFill>
            <a:srgbClr val="0070C0"/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6075" indent="-346075" fontAlgn="base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AutoNum type="arabicPeriod"/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5412" y="1525592"/>
            <a:ext cx="2294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 sz="16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>
                <a:solidFill>
                  <a:prstClr val="black"/>
                </a:solidFill>
              </a:rPr>
              <a:t>Value Share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 sz="16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>
                <a:solidFill>
                  <a:prstClr val="black"/>
                </a:solidFill>
              </a:rPr>
              <a:t>Swing</a:t>
            </a:r>
            <a:r>
              <a:rPr lang="en-US" sz="1600" b="1" i="1" dirty="0" smtClean="0">
                <a:solidFill>
                  <a:prstClr val="black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 sz="16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smtClean="0">
                <a:solidFill>
                  <a:prstClr val="black"/>
                </a:solidFill>
              </a:rPr>
              <a:t>vs</a:t>
            </a:r>
            <a:r>
              <a:rPr lang="en-US" sz="1200" b="1" dirty="0">
                <a:solidFill>
                  <a:prstClr val="black"/>
                </a:solidFill>
              </a:rPr>
              <a:t>. Key Competitor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 sz="16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endParaRPr lang="en-US" sz="1600" b="1" i="1" dirty="0" smtClean="0">
              <a:solidFill>
                <a:prstClr val="black"/>
              </a:solidFill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6655413" y="1432603"/>
            <a:ext cx="2294064" cy="222827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6075" indent="-346075" fontAlgn="base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AutoNum type="arabicPeriod"/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66194" y="2512795"/>
            <a:ext cx="1194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+2.1 </a:t>
            </a:r>
            <a:r>
              <a:rPr lang="en-US" sz="2400" b="1" dirty="0" err="1" smtClean="0">
                <a:solidFill>
                  <a:prstClr val="white"/>
                </a:solidFill>
              </a:rPr>
              <a:t>pts</a:t>
            </a:r>
            <a:endParaRPr lang="en-US" b="1" dirty="0" smtClean="0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4051432" y="1457199"/>
            <a:ext cx="2285997" cy="2203675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6075" indent="-346075" fontAlgn="base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AutoNum type="arabicPeriod"/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30" name="Down Arrow 29"/>
          <p:cNvSpPr/>
          <p:nvPr/>
        </p:nvSpPr>
        <p:spPr bwMode="auto">
          <a:xfrm rot="10800000">
            <a:off x="4193627" y="2342041"/>
            <a:ext cx="2143802" cy="1061002"/>
          </a:xfrm>
          <a:prstGeom prst="downArrow">
            <a:avLst/>
          </a:prstGeom>
          <a:solidFill>
            <a:srgbClr val="0070C0"/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6075" indent="-346075" fontAlgn="base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AutoNum type="arabicPeriod"/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93628" y="1525592"/>
            <a:ext cx="21438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 sz="16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>
                <a:solidFill>
                  <a:prstClr val="black"/>
                </a:solidFill>
              </a:rPr>
              <a:t>Favorite Brand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 sz="16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>
                <a:solidFill>
                  <a:prstClr val="black"/>
                </a:solidFill>
              </a:rPr>
              <a:t>Leadership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 sz="16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 smtClean="0">
                <a:solidFill>
                  <a:prstClr val="black"/>
                </a:solidFill>
              </a:rPr>
              <a:t>vs. Key Competitor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9845" y="2541255"/>
            <a:ext cx="7713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2.0x</a:t>
            </a:r>
            <a:r>
              <a:rPr lang="en-US" b="1" dirty="0" smtClean="0">
                <a:solidFill>
                  <a:prstClr val="white"/>
                </a:solidFill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</a:rPr>
              <a:t>from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</a:rPr>
              <a:t>1.4x</a:t>
            </a: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3701543268"/>
              </p:ext>
            </p:extLst>
          </p:nvPr>
        </p:nvGraphicFramePr>
        <p:xfrm>
          <a:off x="358279" y="1536170"/>
          <a:ext cx="3278459" cy="3314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Left Brace 19"/>
          <p:cNvSpPr/>
          <p:nvPr/>
        </p:nvSpPr>
        <p:spPr bwMode="auto">
          <a:xfrm>
            <a:off x="2057106" y="2328377"/>
            <a:ext cx="234176" cy="1463597"/>
          </a:xfrm>
          <a:prstGeom prst="leftBrac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579" y="2352311"/>
            <a:ext cx="17247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2x Category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white">
                    <a:lumMod val="50000"/>
                  </a:prstClr>
                </a:solidFill>
              </a:rPr>
              <a:t>Growth</a:t>
            </a:r>
            <a:endParaRPr lang="en-US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14744" y="785923"/>
            <a:ext cx="8975558" cy="344036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500" b="0">
                <a:solidFill>
                  <a:schemeClr val="bg1"/>
                </a:solidFill>
                <a:latin typeface="Arial Rounded MT Bold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C0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C0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C0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C0"/>
                </a:solidFill>
                <a:latin typeface="Arial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C0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C0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C0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70C0"/>
                </a:solidFill>
                <a:latin typeface="Arial" pitchFamily="34" charset="0"/>
              </a:defRPr>
            </a:lvl9pPr>
          </a:lstStyle>
          <a:p>
            <a:pPr lvl="0"/>
            <a:r>
              <a:rPr lang="en-US" sz="1800" kern="0" dirty="0" smtClean="0"/>
              <a:t>DASANI:  Outstanding </a:t>
            </a:r>
            <a:r>
              <a:rPr lang="en-US" sz="1800" i="1" kern="0" dirty="0" smtClean="0"/>
              <a:t> </a:t>
            </a:r>
            <a:r>
              <a:rPr lang="en-US" sz="1800" kern="0" dirty="0" smtClean="0"/>
              <a:t>Business Results Over the Past Two Years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72189" y="1415525"/>
            <a:ext cx="3880276" cy="423723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6075" indent="-346075" fontAlgn="base">
              <a:spcBef>
                <a:spcPct val="25000"/>
              </a:spcBef>
              <a:spcAft>
                <a:spcPct val="0"/>
              </a:spcAft>
              <a:buClr>
                <a:srgbClr val="0B1F65"/>
              </a:buClr>
              <a:buFont typeface="Webdings" pitchFamily="18" charset="2"/>
              <a:buAutoNum type="arabicPeriod"/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963" y="4862888"/>
            <a:ext cx="36035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rgbClr val="000099"/>
                </a:solidFill>
              </a:rPr>
              <a:t>+50 </a:t>
            </a:r>
            <a:r>
              <a:rPr lang="en-US" sz="2400" b="1" i="1" dirty="0" smtClean="0">
                <a:solidFill>
                  <a:srgbClr val="000099"/>
                </a:solidFill>
              </a:rPr>
              <a:t>Million </a:t>
            </a:r>
          </a:p>
          <a:p>
            <a:r>
              <a:rPr lang="en-US" b="1" i="1" dirty="0" smtClean="0"/>
              <a:t>Incremental Unit Cases</a:t>
            </a:r>
            <a:endParaRPr lang="en-US" b="1" i="1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834669" y="3791974"/>
            <a:ext cx="679050" cy="12007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651210" y="3810000"/>
            <a:ext cx="2016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Consumer Perception</a:t>
            </a:r>
            <a:endParaRPr lang="en-US" sz="1600" b="1" dirty="0"/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1379264"/>
              </p:ext>
            </p:extLst>
          </p:nvPr>
        </p:nvGraphicFramePr>
        <p:xfrm>
          <a:off x="5049255" y="4521290"/>
          <a:ext cx="3212314" cy="2252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049256" y="4106115"/>
            <a:ext cx="3212312" cy="45781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57150" tIns="28575" rIns="57150" bIns="28575" rtlCol="0">
            <a:spAutoFit/>
          </a:bodyPr>
          <a:lstStyle/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 dirty="0">
                <a:solidFill>
                  <a:srgbClr val="FFFFFF"/>
                </a:solidFill>
                <a:latin typeface="Franklin Gothic Std Condensed"/>
                <a:sym typeface="Gill Sans" charset="0"/>
              </a:rPr>
              <a:t>BRAND IS A LEADER IN </a:t>
            </a:r>
          </a:p>
          <a:p>
            <a:pPr marL="0" lvl="1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 dirty="0">
                <a:solidFill>
                  <a:srgbClr val="FFFFFF"/>
                </a:solidFill>
                <a:latin typeface="Franklin Gothic Std Condensed"/>
                <a:sym typeface="Gill Sans" charset="0"/>
              </a:rPr>
              <a:t>ECO-FRIENDLY PACKAGE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05511" y="4850416"/>
            <a:ext cx="984420" cy="257763"/>
          </a:xfrm>
          <a:prstGeom prst="rect">
            <a:avLst/>
          </a:prstGeom>
          <a:noFill/>
        </p:spPr>
        <p:txBody>
          <a:bodyPr wrap="square" lIns="57150" tIns="28575" rIns="57150" bIns="28575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00" b="1" dirty="0">
                <a:solidFill>
                  <a:srgbClr val="000000"/>
                </a:solidFill>
                <a:sym typeface="Gill Sans" charset="0"/>
              </a:rPr>
              <a:t>+ 14 pts</a:t>
            </a:r>
          </a:p>
        </p:txBody>
      </p:sp>
      <p:sp>
        <p:nvSpPr>
          <p:cNvPr id="28" name="Right Arrow 27"/>
          <p:cNvSpPr/>
          <p:nvPr/>
        </p:nvSpPr>
        <p:spPr>
          <a:xfrm rot="17452585">
            <a:off x="5374146" y="5348556"/>
            <a:ext cx="751133" cy="20872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50" tIns="28575" rIns="57150" bIns="28575" spcCol="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100">
              <a:solidFill>
                <a:srgbClr val="FFFFFF"/>
              </a:solidFill>
              <a:sym typeface="Gill Sans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309360" cy="5337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490" y="0"/>
            <a:ext cx="2133600" cy="707065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152400" y="5867400"/>
            <a:ext cx="3917377" cy="9423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1F497D"/>
                </a:solidFill>
                <a:latin typeface="Franklin Gothic Std Condensed"/>
                <a:cs typeface="Calibri" pitchFamily="34" charset="0"/>
              </a:rPr>
              <a:t>Authorizations</a:t>
            </a:r>
            <a:r>
              <a:rPr lang="en-US" dirty="0">
                <a:solidFill>
                  <a:prstClr val="black"/>
                </a:solidFill>
                <a:latin typeface="Franklin Gothic Std Condensed"/>
                <a:cs typeface="Calibri" pitchFamily="34" charset="0"/>
              </a:rPr>
              <a:t>: </a:t>
            </a:r>
          </a:p>
          <a:p>
            <a:r>
              <a:rPr lang="en-US" b="1" dirty="0">
                <a:solidFill>
                  <a:prstClr val="black"/>
                </a:solidFill>
                <a:latin typeface="Franklin Gothic Std Condensed"/>
                <a:cs typeface="Calibri" pitchFamily="34" charset="0"/>
              </a:rPr>
              <a:t>+25,000 outlets</a:t>
            </a:r>
          </a:p>
        </p:txBody>
      </p:sp>
      <p:pic>
        <p:nvPicPr>
          <p:cNvPr id="35" name="Picture 2" descr="http://dealseekingmom.com/wp-content/uploads/2010/01/Kroger-Weekly-Deals-300x2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673" y="6309672"/>
            <a:ext cx="510927" cy="42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://admin.csrwire.com/system/profile_logos/12774/original/wmt_logo_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012" y="5943599"/>
            <a:ext cx="104438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://t1.gstatic.com/images?q=tbn:ANd9GcRJgbqLCEbEiZ3GM4JpHyXa1EHyw0jpfV-8Z42YEXtW1ZJTJKZ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32" y="6299763"/>
            <a:ext cx="433968" cy="48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8CBF-358F-4D34-862D-A2CC90CE3EA8}" type="slidenum">
              <a:rPr lang="en-US" smtClean="0"/>
              <a:t>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36" grpId="0" animBg="1"/>
      <p:bldP spid="44" grpId="0"/>
      <p:bldP spid="27" grpId="0" animBg="1"/>
      <p:bldP spid="30" grpId="0" animBg="1"/>
      <p:bldP spid="31" grpId="0"/>
      <p:bldP spid="33" grpId="0"/>
      <p:bldGraphic spid="19" grpId="0">
        <p:bldAsOne/>
      </p:bldGraphic>
      <p:bldP spid="20" grpId="0" animBg="1"/>
      <p:bldP spid="21" grpId="0"/>
      <p:bldP spid="22" grpId="0" animBg="1"/>
      <p:bldP spid="2" grpId="0"/>
      <p:bldP spid="4" grpId="0"/>
      <p:bldGraphic spid="24" grpId="0">
        <p:bldAsOne/>
      </p:bldGraphic>
      <p:bldP spid="25" grpId="0" animBg="1"/>
      <p:bldP spid="26" grpId="0"/>
      <p:bldP spid="28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2" t="42372" r="10216" b="12409"/>
          <a:stretch/>
        </p:blipFill>
        <p:spPr bwMode="auto">
          <a:xfrm>
            <a:off x="4607266" y="1476951"/>
            <a:ext cx="4387340" cy="34760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26641" r="6907" b="45592"/>
          <a:stretch/>
        </p:blipFill>
        <p:spPr bwMode="auto">
          <a:xfrm rot="16200000">
            <a:off x="2603707" y="3111293"/>
            <a:ext cx="3181512" cy="616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607266" y="4114800"/>
            <a:ext cx="4231934" cy="2286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2002"/>
          <a:stretch/>
        </p:blipFill>
        <p:spPr>
          <a:xfrm>
            <a:off x="-18954" y="918811"/>
            <a:ext cx="3905154" cy="500149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23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492875"/>
            <a:ext cx="2895600" cy="365125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smtClean="0">
                <a:solidFill>
                  <a:srgbClr val="898989"/>
                </a:solidFill>
              </a:rPr>
              <a:t>Classified - Unclassified</a:t>
            </a:r>
            <a:endParaRPr lang="en-US" sz="1000" b="0" dirty="0">
              <a:solidFill>
                <a:srgbClr val="89898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5943600"/>
            <a:ext cx="4876800" cy="914400"/>
          </a:xfrm>
          <a:prstGeom prst="rect">
            <a:avLst/>
          </a:prstGeom>
        </p:spPr>
        <p:txBody>
          <a:bodyPr/>
          <a:lstStyle/>
          <a:p>
            <a:pPr marL="320040" indent="-320040" fontAlgn="auto">
              <a:spcBef>
                <a:spcPts val="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SzPct val="128000"/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Your Choice for better world</a:t>
            </a:r>
          </a:p>
          <a:p>
            <a:pPr marL="320040" indent="-320040" fontAlgn="auto">
              <a:spcBef>
                <a:spcPts val="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SzPct val="128000"/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1			2		3</a:t>
            </a:r>
          </a:p>
          <a:p>
            <a:pPr marL="320040" indent="-320040" fontAlgn="auto">
              <a:spcBef>
                <a:spcPts val="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SzPct val="128000"/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new innovative	up to 30% 		100% </a:t>
            </a:r>
          </a:p>
          <a:p>
            <a:pPr marL="320040" indent="-320040" fontAlgn="auto">
              <a:spcBef>
                <a:spcPts val="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SzPct val="128000"/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cs typeface="Calibri" pitchFamily="34" charset="0"/>
              </a:rPr>
              <a:t>eco-bottle		plant based		recyclable</a:t>
            </a:r>
          </a:p>
          <a:p>
            <a:pPr marL="320040" indent="-320040" fontAlgn="auto">
              <a:spcBef>
                <a:spcPts val="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SzPct val="128000"/>
              <a:defRPr/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7504" y="53023"/>
            <a:ext cx="410445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defPPr>
              <a:defRPr lang="ru-RU"/>
            </a:defPPr>
            <a:lvl1pPr algn="r" eaLnBrk="0" hangingPunct="0">
              <a:defRPr sz="280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 charset="0"/>
                <a:ea typeface="+mj-ea"/>
                <a:cs typeface="Calibri" pitchFamily="34" charset="0"/>
              </a:defRPr>
            </a:lvl1pPr>
            <a:lvl2pPr algn="ctr" eaLnBrk="0" hangingPunct="0"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eaLnBrk="0" hangingPunct="0"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eaLnBrk="0" hangingPunct="0"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eaLnBrk="0" hangingPunct="0"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defRPr/>
            </a:pPr>
            <a:r>
              <a:rPr lang="en-US" dirty="0"/>
              <a:t>Clear and Effective Print</a:t>
            </a:r>
          </a:p>
          <a:p>
            <a:pPr algn="l">
              <a:defRPr/>
            </a:pPr>
            <a:r>
              <a:rPr lang="en-US" sz="2000" dirty="0"/>
              <a:t>It is all about simple choices 1, 2, 3… </a:t>
            </a:r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220072" y="281623"/>
            <a:ext cx="3923928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ru-RU"/>
            </a:defPPr>
            <a:lvl1pPr eaLnBrk="0" hangingPunct="0">
              <a:defRPr sz="280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 pitchFamily="34" charset="0"/>
                <a:ea typeface="+mj-ea"/>
                <a:cs typeface="Calibri" pitchFamily="34" charset="0"/>
              </a:defRPr>
            </a:lvl1pPr>
            <a:lvl2pPr algn="ctr" eaLnBrk="0" hangingPunct="0"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eaLnBrk="0" hangingPunct="0"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eaLnBrk="0" hangingPunct="0"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eaLnBrk="0" hangingPunct="0"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defRPr/>
            </a:pPr>
            <a:r>
              <a:rPr lang="en-US" dirty="0"/>
              <a:t>Innovative Print</a:t>
            </a:r>
          </a:p>
          <a:p>
            <a:pPr algn="r">
              <a:defRPr/>
            </a:pPr>
            <a:r>
              <a:rPr lang="en-US" sz="2000" dirty="0"/>
              <a:t>Capture and enthuse the consumer</a:t>
            </a:r>
          </a:p>
        </p:txBody>
      </p:sp>
      <p:grpSp>
        <p:nvGrpSpPr>
          <p:cNvPr id="16" name="Group 1"/>
          <p:cNvGrpSpPr>
            <a:grpSpLocks noChangeAspect="1"/>
          </p:cNvGrpSpPr>
          <p:nvPr/>
        </p:nvGrpSpPr>
        <p:grpSpPr bwMode="auto">
          <a:xfrm>
            <a:off x="5019675" y="1219200"/>
            <a:ext cx="3209925" cy="2652713"/>
            <a:chOff x="101600" y="1659904"/>
            <a:chExt cx="4279218" cy="3538192"/>
          </a:xfrm>
        </p:grpSpPr>
        <p:pic>
          <p:nvPicPr>
            <p:cNvPr id="5735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" y="1659904"/>
              <a:ext cx="4279218" cy="353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565" y="4400547"/>
              <a:ext cx="483207" cy="29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2"/>
          <p:cNvGrpSpPr>
            <a:grpSpLocks noChangeAspect="1"/>
          </p:cNvGrpSpPr>
          <p:nvPr/>
        </p:nvGrpSpPr>
        <p:grpSpPr bwMode="auto">
          <a:xfrm>
            <a:off x="5029200" y="3981450"/>
            <a:ext cx="3698875" cy="2652713"/>
            <a:chOff x="4134665" y="1659904"/>
            <a:chExt cx="4933135" cy="3538192"/>
          </a:xfrm>
        </p:grpSpPr>
        <p:pic>
          <p:nvPicPr>
            <p:cNvPr id="57353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665" y="1659904"/>
              <a:ext cx="4933135" cy="3538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4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628" y="4404875"/>
              <a:ext cx="483207" cy="29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352" name="Picture 7" descr="C:\Users\gordana.lazarevic\Documents\2012\Rosa 2012\09.05\Print pos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" y="915988"/>
            <a:ext cx="3687762" cy="529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8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560315"/>
              </p:ext>
            </p:extLst>
          </p:nvPr>
        </p:nvGraphicFramePr>
        <p:xfrm>
          <a:off x="609600" y="762000"/>
          <a:ext cx="769620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Acrobat Document" r:id="rId3" imgW="8100000" imgH="6075000" progId="AcroExch.Document.7">
                  <p:embed/>
                </p:oleObj>
              </mc:Choice>
              <mc:Fallback>
                <p:oleObj name="Acrobat Document" r:id="rId3" imgW="8100000" imgH="60750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762000"/>
                        <a:ext cx="7696200" cy="546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7961" dir="2700000" algn="ctr" rotWithShape="0">
                                <a:schemeClr val="accent1">
                                  <a:gamma/>
                                  <a:shade val="60000"/>
                                  <a:invGamma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 r="12239"/>
          <a:stretch>
            <a:fillRect/>
          </a:stretch>
        </p:blipFill>
        <p:spPr bwMode="auto">
          <a:xfrm>
            <a:off x="3863372" y="1524000"/>
            <a:ext cx="1699227" cy="507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28600"/>
            <a:ext cx="5781675" cy="99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 rot="16200000">
            <a:off x="-1562101" y="2705101"/>
            <a:ext cx="4114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80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love</a:t>
            </a:r>
            <a:endParaRPr lang="en-US" sz="80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Screen shot 2013-04-02 at 1.21.33 PM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0" y="4318802"/>
            <a:ext cx="1399032" cy="129844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7239000" y="2494002"/>
            <a:ext cx="1399032" cy="1298448"/>
            <a:chOff x="1949823" y="2552700"/>
            <a:chExt cx="1399032" cy="1298448"/>
          </a:xfrm>
        </p:grpSpPr>
        <p:pic>
          <p:nvPicPr>
            <p:cNvPr id="9" name="Picture 8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9823" y="2552700"/>
              <a:ext cx="1399032" cy="1298448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2133600" y="2798802"/>
              <a:ext cx="914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rial Rounded MT Bold"/>
                  <a:cs typeface="Arial Rounded MT Bold"/>
                </a:rPr>
                <a:t>PLANTS MAKE US HAPPY</a:t>
              </a:r>
              <a:endParaRPr lang="en-US" sz="1000" dirty="0">
                <a:solidFill>
                  <a:schemeClr val="bg1"/>
                </a:solidFill>
                <a:latin typeface="Arial Rounded MT Bold"/>
                <a:cs typeface="Arial Rounded MT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7261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http://jmstevens.files.wordpress.com/2011/02/simplyorang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28800"/>
            <a:ext cx="3894745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ttp://www.abccopywriting.com/blog/wp-content/uploads/2010/09/innocent_smoothi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915" y="1801362"/>
            <a:ext cx="1405636" cy="162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13557" y="228600"/>
            <a:ext cx="3475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2">
                    <a:lumMod val="50000"/>
                  </a:schemeClr>
                </a:solidFill>
                <a:latin typeface="Gill Sans MT Ext Condensed Bold" pitchFamily="34" charset="0"/>
              </a:rPr>
              <a:t>Natural Inside….</a:t>
            </a:r>
            <a:endParaRPr lang="en-US" sz="6000" dirty="0">
              <a:solidFill>
                <a:schemeClr val="bg2">
                  <a:lumMod val="50000"/>
                </a:schemeClr>
              </a:solidFill>
              <a:latin typeface="Gill Sans MT Ext Condensed Bold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6200000">
            <a:off x="-1562101" y="2705101"/>
            <a:ext cx="4114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8000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love</a:t>
            </a:r>
            <a:endParaRPr lang="en-US" sz="8000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4041" y="5783759"/>
            <a:ext cx="36595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chemeClr val="bg2">
                    <a:lumMod val="50000"/>
                  </a:schemeClr>
                </a:solidFill>
                <a:latin typeface="Gill Sans MT Ext Condensed Bold" pitchFamily="34" charset="0"/>
              </a:rPr>
              <a:t>…Natural Outside</a:t>
            </a:r>
            <a:endParaRPr lang="en-US" sz="6000" dirty="0">
              <a:solidFill>
                <a:schemeClr val="bg2">
                  <a:lumMod val="50000"/>
                </a:schemeClr>
              </a:solidFill>
              <a:latin typeface="Gill Sans MT Ext Condensed Bold" pitchFamily="34" charset="0"/>
            </a:endParaRPr>
          </a:p>
        </p:txBody>
      </p:sp>
      <p:sp>
        <p:nvSpPr>
          <p:cNvPr id="11" name="AutoShape 2" descr="Sokenbicha (Tea) Coca-Cola Japan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73" y="1948829"/>
            <a:ext cx="1880328" cy="1330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5486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68753"/>
            <a:ext cx="1219200" cy="353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8" r="55715" b="8647"/>
          <a:stretch/>
        </p:blipFill>
        <p:spPr bwMode="auto">
          <a:xfrm>
            <a:off x="4825047" y="2197601"/>
            <a:ext cx="1270953" cy="36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content.costco.com/Images/Content/Product/513508b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33498"/>
          <a:stretch/>
        </p:blipFill>
        <p:spPr bwMode="auto">
          <a:xfrm>
            <a:off x="2686158" y="2687200"/>
            <a:ext cx="1150757" cy="36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134" y="6290000"/>
            <a:ext cx="402774" cy="40277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156" y="6290140"/>
            <a:ext cx="402774" cy="40305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112" y="6289583"/>
            <a:ext cx="402775" cy="40194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6200" y="2391159"/>
            <a:ext cx="1646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92D050"/>
                </a:solidFill>
                <a:latin typeface="Arial Black" pitchFamily="34" charset="0"/>
                <a:cs typeface="Arial" charset="0"/>
              </a:rPr>
              <a:t>REINVENT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92D050"/>
                </a:solidFill>
                <a:latin typeface="Arial Black" pitchFamily="34" charset="0"/>
                <a:cs typeface="Arial" charset="0"/>
              </a:rPr>
              <a:t>WITH TWIST</a:t>
            </a:r>
            <a:endParaRPr lang="en-US" dirty="0">
              <a:solidFill>
                <a:srgbClr val="92D050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5105" y="1743548"/>
            <a:ext cx="1912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92D050"/>
                </a:solidFill>
                <a:latin typeface="Arial Black" pitchFamily="34" charset="0"/>
                <a:cs typeface="Arial" charset="0"/>
              </a:rPr>
              <a:t>EXPAND WATER CATEGORY</a:t>
            </a:r>
            <a:endParaRPr lang="en-US" dirty="0">
              <a:solidFill>
                <a:srgbClr val="92D050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93136" y="1391122"/>
            <a:ext cx="2188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92D050"/>
                </a:solidFill>
                <a:latin typeface="Arial Black" pitchFamily="34" charset="0"/>
                <a:cs typeface="Arial" charset="0"/>
              </a:rPr>
              <a:t>DELIVER SPARKLING LEARNINGS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92D050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18" name="Teardrop 17"/>
          <p:cNvSpPr/>
          <p:nvPr/>
        </p:nvSpPr>
        <p:spPr bwMode="auto">
          <a:xfrm>
            <a:off x="1455662" y="2049757"/>
            <a:ext cx="533401" cy="458973"/>
          </a:xfrm>
          <a:prstGeom prst="teardrop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19" name="Teardrop 18"/>
          <p:cNvSpPr/>
          <p:nvPr/>
        </p:nvSpPr>
        <p:spPr bwMode="auto">
          <a:xfrm>
            <a:off x="3809999" y="1532472"/>
            <a:ext cx="533401" cy="458973"/>
          </a:xfrm>
          <a:prstGeom prst="teardrop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0" name="Teardrop 19"/>
          <p:cNvSpPr/>
          <p:nvPr/>
        </p:nvSpPr>
        <p:spPr bwMode="auto">
          <a:xfrm>
            <a:off x="6095999" y="1143000"/>
            <a:ext cx="533401" cy="458973"/>
          </a:xfrm>
          <a:prstGeom prst="teardrop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3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178" y="6290001"/>
            <a:ext cx="402774" cy="40277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290001"/>
            <a:ext cx="402774" cy="40277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81" r="27387"/>
          <a:stretch/>
        </p:blipFill>
        <p:spPr bwMode="auto">
          <a:xfrm>
            <a:off x="6553200" y="1812785"/>
            <a:ext cx="2253426" cy="420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7172572" y="1057870"/>
            <a:ext cx="1489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92D050"/>
                </a:solidFill>
                <a:latin typeface="Arial Black" pitchFamily="34" charset="0"/>
                <a:cs typeface="Arial" charset="0"/>
              </a:rPr>
              <a:t>PLAN FOR THE FUTURE</a:t>
            </a:r>
          </a:p>
        </p:txBody>
      </p:sp>
      <p:sp>
        <p:nvSpPr>
          <p:cNvPr id="25" name="Teardrop 24"/>
          <p:cNvSpPr/>
          <p:nvPr/>
        </p:nvSpPr>
        <p:spPr bwMode="auto">
          <a:xfrm>
            <a:off x="8539925" y="753070"/>
            <a:ext cx="533401" cy="458973"/>
          </a:xfrm>
          <a:prstGeom prst="teardrop">
            <a:avLst/>
          </a:prstGeom>
          <a:solidFill>
            <a:srgbClr val="92D05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4</a:t>
            </a:r>
          </a:p>
        </p:txBody>
      </p:sp>
      <p:pic>
        <p:nvPicPr>
          <p:cNvPr id="26" name="Picture 1" descr="https://teams.cokecce.com/sites/CorporateFacilityOperations/Shared%20Documents/CC%20Logos%20-%20Electronic/CCR_lockup-10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6200"/>
            <a:ext cx="23050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015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http://farm2.staticflickr.com/1262/1000595100_d78c9dffb3_z.jpg?zz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545782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22ozStrtlidbentWHTONL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7" y="3469753"/>
            <a:ext cx="1119976" cy="201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ke_dry%20(med)"/>
          <p:cNvPicPr>
            <a:picLocks noChangeAspect="1" noChangeArrowheads="1"/>
          </p:cNvPicPr>
          <p:nvPr/>
        </p:nvPicPr>
        <p:blipFill>
          <a:blip r:embed="rId4" cstate="print">
            <a:lum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841" y="3657600"/>
            <a:ext cx="802159" cy="177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abir.org.br/wp-content/uploads/2012/06/ref-pet-coca-col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030" y="3124200"/>
            <a:ext cx="870970" cy="231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2.antiquesnavigator.com/ebay/images/2011/30052186205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58766"/>
          <a:stretch/>
        </p:blipFill>
        <p:spPr bwMode="auto">
          <a:xfrm>
            <a:off x="2869447" y="3429000"/>
            <a:ext cx="559553" cy="192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46" descr="lg_cocacola_c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9041" y="4183721"/>
            <a:ext cx="609511" cy="112990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 r="12239"/>
          <a:stretch>
            <a:fillRect/>
          </a:stretch>
        </p:blipFill>
        <p:spPr bwMode="auto">
          <a:xfrm>
            <a:off x="7169727" y="3531034"/>
            <a:ext cx="609600" cy="1821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://upload.wikimedia.org/wikipedia/commons/thumb/a/aa/CocaColaBottle_background_free.png/256px-CocaColaBottle_background_fre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956" y="3719531"/>
            <a:ext cx="543044" cy="163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4" descr="data:image/jpeg;base64,/9j/4AAQSkZJRgABAQAAAQABAAD/2wCEAAkGBhQSERUUExQWFRUWFxUVGBgXFBgZFhgXFhYYFhoXFhgYHCYeFxkjGhgXHy8gIycpLCwsGB4xNTAqNSYrLCkBCQoKDgwOGg8PGikkHx8pKSkpKSkpKSkpLCkpLCksLCkpKSkpKSwpKSwpKSwpLCwpLCwpLCwpLCwpKSwpLCwsLP/AABEIALYBFAMBIgACEQEDEQH/xAAcAAEAAgMBAQEAAAAAAAAAAAAABQYDBAcCAQj/xABEEAABAwIDBAYHBQYGAQUAAAABAAIRAwQFITESQVFhBiJxgZGhBxMyscHR8BRCUnLhIyQzYrLxCHOCkqLCUxVDY6Oz/8QAGQEBAAMBAQAAAAAAAAAAAAAAAAECAwQF/8QAIxEAAgIDAQEAAgIDAAAAAAAAAAECEQMSITFBBBNRYSJxgf/aAAwDAQACEQMRAD8A7iiIgCIiAIiIAiIgCIiAIiIAiIgCIiAIiIAiIgCIiAIiIAi8VKzWiXEAcyB71G3PSu0p+1cUp4B4cfBslLJqyVRVa59I9o0w31lT8lMjzfsrTuPSpbtH8KsTwhnv21RzivpdYpv4XVFzW79LVSf2dsAOL6hPk1vxUZeek28cDseqZExssJ83OI8lX9sS6wTfw66ta/xKlQbt1ajabeLnADunU8lxd3pFxD/z/wD10h/1UHe3T6ztuq99Rx3uJJHZOgVHnXw0j+LJ+s6L0m9KG0DTspk5Gs5un+W12p5kdxXOX0iS5xJc5xlz3GXOJ3uJzJXmjTyWTahc85yl6dkMUYLhsMpyF8QVwEVDWz9Couf4H6XKT2xdMNF29zQX0z3DrN7M+1WzDuk9rXj1Vem4ndtgO/2mD5L0VJPw8WUJR9RKIiKxUIvm0OK+oAiJKAIsVa7Yz2ntb+ZwHvWk/pHbD/36Z7Hh39MqLJokkUSzpTbunZftEbg13vIA81rnpRnlTMc3Z+Q+Kq5xX0lQk/hPIoNnSXPNmXI5+EZqSs8Sp1fZdnwOR8FKmn4HFr02kRFYqEREARFAdK+kYt2bDP4rwY/lH4j8FDdK2TGLk6RtYt0gZR6o6z/wjd+Y7lXauLVKpJc4xwGQ8Aq7TrnUmScyVvW9fJcc8jkd0MKSJNtcg5TPatv7TtiHk9oJBWhSeFnyPxVU2S4o+18MBH4hxjPv+ar19h4aYyjdkrLTfHs5LDc0mVPaEHiPiFWSvwtCTXpX2YcHDJsOE59ih7y1k57tOXPyV2oWvq8zBHEaTn5qJxikC6QBpnlkB5DgiTrpopqysCiI0nPwXw2IPs65zvmN4+ty330RvJ1MHdx8eS+eqOUCc+6Ty+tFBrwh6lgch9BYPsnDvV2o4ZLJLc9wEZzlB0GUHyUFeWAbME65bh9aq2tIpGSbIRohYy0nX+63K1vnu08V5fQ5KhoaFV0GEWKvTzRTRSzZdTkLB9izzkqVZSyzXio3nr3KLFGKh6xogVKgjhUfA7M1ml7j1qj3Txe4+8owb+H1ms7sgOOvclsjWJhbYtJnf9FbFPb+7UqCOFRwgdxWIuk5cCFsUjHMqLZOsT497yes97u17j4ry2zDuPGSVmbVMad5S2qVHkNptmTE5geJ5cEthxijH9gYDtFoJA1IE931wU5hGGufDo2W8DkT8lt2GAhpDnw53/EH+UfE+SmGCFbpm2vgoWeyIAAHILN6pfG1Vna7zVkjB2ar2rSrVy0hwkEHUagrfu8slC3Lp70fpeCsu/R7HhcNg5VG+0OP8w5KXXKcOu3UKrarfu6jiN48F06wv2VqYqUzLT5cQeBC68c9kcmbFo/6NhERamJ4r1gxrnOMNaC4ngAJK49e4ua9w6q77xyHBu4dwVo9JXS5lOm62YZe+Nsg5NbIMdp4cCucW11nK5ssr4eh+Ni45MsgfmstKuRCi6V2vb7oBc51pE3Qv4MrZtrvKSc1Uq+K7I96+0MU2uwfFWJcLLvSry3s1WxTOnBVLDr8iROpVlw8y1QYzjqSNpUG1GodkRuWtjGHkNMZsgneSCPr5rK0EEFTVv1m5raC24ck5aOzmta3mMhoTMcM/l2Lewm1Ml5hsacMxvHLknSzBjSJq08mbWy9p0aZkdjTAy3HtUA7GAxgG1kJiAJ9+XaqqNM332iXGliIBA2pJBk9kydeXmoq9DXZAbpM5n9J8lVv/VyyoNnPfmMsjEkdoKz0cXMg7UyM45jaP9+IKtJ2RGNO0bVxaZzv4cATrOnJeaNhtRHZ4LE7EuqIIzcZHGM8+Ovkt+letphwnMNJkZ5ggEeIPgs1FNmjm0ivXdrsvII380W7eYkA90jUzkcs9PJFNIjZnhzPMLw5oMcv7LY38gFqvdAWVGrYLezejyYHYvBrZLWq3oU0Uszh0T2rMy7G5RNa+nXxUh0ew416sH2GwXc+De/3BKGxMYZauq5u9jzP6KzYdagDQDu05LWpUutsgQANFNW1CBzRIpKR9a1fHuAWZ+Sjr+5gZKWVj1mXazn6hebm/DRr9Aqv1sZIBz4qFr4yXDVQdCxX6WuviW1Blab60ZlQ9C7JhZ9uVDNNEjZq3WR4qx+jfEx6yrRJ9oCo3tHVdHds+CplZwAWKzuHNqtcwkOBEEagyrQlq7K5MSnFo7soXpZjv2W3Lmx6xx2WA8T948gM/Ab146NdIvXjYflVaO5w4jnxCp3TzFfWXRYDLaI2f9Rzd8B3LqllWmyPNxYG8mkvnpz3GbhznEuJJJJJOpJMyea16N1C2sZpyCVDMr5fWq5vT19aJhuILLWxHKQoJ1WBC9Wt0JglQTRsV8VBEjvWC1xAxrmPNfb3AXPBdTIJ4cfFQbKzqb4eC06Zq6RWzpOAVtpu12AK5Ya871Q+i9XqCPrNXbDrhswCJWbfSmSNonGnJS9ocgoEVFNYY+WrbE/8jzcy/wATWq0G1n16LxLHjZcO0ASOY94XBMfrPtrirQP3HOYR2HJw7oI7V3qzZFxVP8x88/iuN+nGy9XiIeBAq0WPP5ml1M+TWrVdX/SqlTS/oqzMSJOu4Dyhbdri2zvyzkTE5Rmq2K8D64L4bpU1Nv2Frfi8jhLvPZA+u1bF3isgkHOIjveY7uqqWLqVvUb7LM8fcVaiu1llt7uRu13nPQH4oqscSIyzRU0ZfdF+qV8lp1b4dsKJfis71p1b2ZWaiX2JKvfRvWo69zUXWulp1LlaKJm5kwb7muodErL1dqwn2n/tHf6tP+MLiX2gld4tjDWt3QB2QI+CiapCMrZKYewanUqSZUURSuhOS3qTwRl9d6xRrKH8mzUrABQOJ1siVtYhUeBlB5aKs3+Iy07iNRwKizbFi+kTid5nAUWysS6Bxyykk9m9a1e6NR5azrEnd5KxYR0auAJmmyd5Jc73Qps6uI2rLDyBLyGDtlx7eCzVbpoyZnzXqpgYGdSuXHkICir24aOqwZcd5VbISsVa89u4fErcwOjtPk5ge9Q3ryTAzJVvwey2Ge9Vl4TLhvfaDTIeww5pkHmPgqy25c8ue/Nz3Oc48yST5qzVAAFXGEBzxwcfPP4qqbqiIJXZp3rJbEKpXdIscY04K9epBGahsXwyRLdVtFky4VoPB0T7PJyOaxVqBBJGTt4XllyRrkfJWIXSWw6jcTDQO90LZxDAalUftDTB7ST7lHU8UcFuW9655AnXIcSVFlnFNdJLorhz2zTLpa06jeDoOX9l0DCrdrR1WgfW871C4NYhjQO8niVZmsDG5mEXXZz5HUaPVxcAKSwS/wBru4Kj41iBBML30Uxl7KrXZFjnCm7kSJB74KvB9MZ404MvNN37zUzGR+AXLv8AEF/GtP8AKqf1hdaZUYXkmNob9+QAz3j9VyH/ABBO/eLX/Jf/APoumK9POl6v9HJnO3Ly4r4ShKsRZ6ady9+s3c1hDl9lBZ7LkXxEoWbLrlYjdFYQV4lVUUS5sz/aJWNz1jRWoq5Nma0zqMHFzR5hduvrzYjvXGMDp7VzRHGrT/rC6xjrZZO8e7essnqOjB9FDFy855D38zyVnwy6lc+sddpx03KxYPc1HSWCQN+4clzuPeHapbLpbLwZKn4rZbVZu5rsnHs/T3KxPvXGmQ4Q4RP1wUFi4Jb1RLsiBvPLwVZcZ0Yk6Nu2sbWl7DA0xq0ASsV5cSOrVjtaD5iFUa+NRIJ2SNQciDwIOi0KuMk5CXHl81Vps3jFRXWTl7XfOdVvcCo01ZMNlx3k7vkta3s6lQ9YwOA+an8KwkE6Qwa8/wBEqg5/wbnRzCZ67tPf+it8gBaVuAAAPBZKj1VnO1sxVJKrNSp+8VB2Hy/RWZzOqVUbw/vR/KPeVCNYG+G7wvFeDqvbSdy9GjORhXRZoreJ4aHZj2vrVQNW3nUK43VjwJCiLnD3ky0gnsiVdGVFdfbluY04KU6MMcazXFvVE57p5T3r7Rw5z3Q6AJz4qxuLGNaBxAEbgjZKTLTajIFZ7zDar27RdBOjfmf071j6OXNNxl5yE5cwJ90qctboVqzdzQrwSfpzZZOL58KTZUPXVHUqktcAYniJjXnkpjA8F+zNO31g4tLR+ItcHAxuiBPI81OdLbFn2hlZ0MbSZNQgZuk9VoH3nZCO1Q2B1X3Fx6x0tGjG/haN3bvJ4rRpR4YqbyLd+FvwqnEkgEu60xBk6+fw7qn6VOgNxibrf7P6uaTKu0XvLfaLNkCGmT1SrxTZEBbtvXhwETJ2Z4dUu+B8ltFUcGSVs/Md56IsUp62j3fkfTf5NdPkoO86J3lL+Ja3DPzUKgHjEL9jIrlLPxK9hGRyPA5HzXqnSJ0BPZmv2lXsqb/bY135mg+8L1Tt2t9loHYAPcgs/HNPBa5EijVI5Un/ACRfspFFCz8Y2WCXFf8AhUKtT8lJ7vcFYLL0S4pV0s6jf8xzGf1uBX6tAX1KFn5rtfQBiTva9RT/ADVSf6GlSNP/AA43n3rm3HYKh/6hfoNFJB+ea3oPurJzLh1ahUZTe1zgC9ronKA4Qc4ylSFwJEnguq9PWH7DVI+7sOPYHBcWZiW1LVhkXTqwuosj7lpMhv4gDykxPYuh0tlgpsaNloa2APGTxOviqRTp7Ltrc7qnv39xzVkxDEOrSI302z2jI+YKpZ0Q6yzXtEOph4jXZ8ifgqtdPPrmNbrM9gC+X2ObLWsJg5uOek/R8Vlwy3LpedXacm7vmsJdZ3YlrHpt3WHUqv8AEYxx0ktGfIqu3/RqmyXUhs6w37s8OSsjqU6z4rVvLLaEbRBVOmka+lbsKVSpkG7I3l2XgFY7azDQA53cMh819ZY9WJz4wvdK0AMlxJ7k6w3ZuNrBoyC1DiEle6lrO9xHCY9yxGxaRLZ8Z96hkxS+mwLmQqxfZXU/y/EqwCgQMiq3iZ/btEdbZOXeFCLUkb9W4AXmjdOJyBPOMl8trKTJzPkPmpanbqS7pEdWe4jNp8lGG3qzk2ecqfrU4yEnsXsWxjJpPkptlXRVn2FRz8oHGM5PJSF3g9R1OGxPbvU7a2bhmW9pUlTsHHOFZWUlJI57aYs6k7ZdII1Hy5ELo/RFwdD56sTO6OJ4LVr9D6V0evLSI6zYnP3hSuBdHG06TqbHEtkzzjdyB3gd61xp3Zx/kZYtUaWK1Dd1QYIpAy3+Y6bZ7sgDoJ4lWfCcNa1oORjesbbZrG6CFsvv2sbmY4cfDxW8Y9tnBkyXFRieMRvhTc0T1jMDjoCe6Qt3A2OcNt245czBE+BPkoSwwOpc1jVqPimDAaNY1ifBXGnTDQABAGQC1MZNJUekRFJmEREAREQBERAEREBhu7VtVjqbxLXtLXDiHCCuCdJvRvfWlR72MNai0yHsguDdeuz2gQNYBG/s/QKKGrLRk4+H5loYgHCCRPzXq8xKp6trWgOLdqCTxz03wZ371b/S50CFF/2y3Gyx5iq0eyHn74G4O38+1c1+2uGTsj5LFxOmM76beEUKlSqXVT1QQTO88OxXi2xEcVzevipDXAHWD5fMLzZdIHRqs3js3WevTqL8SaMyVgONNzM6rn1XpGSFotxs8VX9TNP3o6LedJGt3qIrdNhMDPsVEvcTLt60ftBmVdYir/LS8Or2PTUD2iByk+8St+hjzS4OB1yyMzPcuO07gzvVy6Mt2Bt1DnuHD9VWcKOjDmUzoYq7W9Q2L0XB7X7MgAjaHMjXgEtcaYTmQpJ+Isc3d4rDU6tqZF2+LNac+QHepy3l+unD5qFv69IUi7Zbttc2DAmDz7lHt6TBokuifE9g3dqRjYnJNFufXDciV4ZfNnVc+xLpI89Zr+6N3b+ijqPSh85la6M5v2R+nc8MpNcwvnIKRbXpgZEbvP4KgYH0g/djJiREZ/eyEebv9K84djjqhMSJdI38mgccoW0VSOTJ1u2WzEL0MMjTMzwAaZz/ANqqvRjpbUN1lJb1zHE1ngsHc0bXISptuE1rmafq3MZGy5zwWgtyJa2cztQAY3AqYwXoTRtiak+squLiXuAAG1qKbBk0aDeYGqvqc7mkqNLGbysNp1NgcNogCdAXTtbIzI5AzmvWCYA5z2Oqk1XxJJOUnOAMw0QRERl3rauLmmXw1wJBLXAQXTAiN+0ACrF0dtXBpc4FpMAAgg6ZmCr0ZuXCUo0Q0QPonVZERWMQiIgCIiAIiIAiIgCIiAIiIDVxTDmXFF9F4lr2lp7945g59y/MmP4a62rPpVQQ9jiNI2gDk4cQRmCv1Ko3GujltdtDbiiyqBptDMflcMx3FQ1ZeMtT8rtoU6mRyPJa1fo85ubXtPiD8Qu8Yn6BrJ52qNStQPAOD2+Dxtf8lTOknogvrfOjF1TH4erU76ZOf+kk8lWmi+0Wcuq2jxqPArWFElTOJMqUpp1WPpP02ajC05cnAKLZU370IaPD7Ny+NszvUg2vIWrVrRolhJGzaWrW5lebvFnaAx2LVq3RIWoSmt+l/wBmvIm/SxIjOZKkrbpC/eQe0BV2VuYdb7ThwUSgqNMeaV0XO1tq103qEBv8068uIWpcdFbsu9meY0U1huPU6DAAAY5ifkpDD+m9Mv6xjdGh8FzdTPStSRWz0GvhTLhSDm/yubtdwJzKhrCx2qmy5rgQYLTkZG4zou2YX0mpOIAMg68juUledGLe4c2rsgVB94ZbTeDuMbjqtfUc0nq++FMw7oxVq02x1WA+yBqDlrqcsvoqy3HR0W9q+qABUpMLwQPwwfdKuFhZtY2AoTpdcOfFtSYaj6ntNH4OBP3ATq46CdSQDpVI45ZNpV8JWhirXU9reCGntgH4rJVwmpctAc51KkR1tkxVdyafuN5+0d0an10c6M+pYDWcKlUlz3QIYHuMmBy0HDzU+rq/pg6vhoYVgNC2aG0abWAZSBLj2uOZW+iKSoREQBERAEREAREQBERAEREAREQBERAEREBqYlhVG4YWVqbKrDue0OHdOh5hcU6deg40i6tZBz6WppAzUZ+Wf4jeXtfmXdkQlOj8cVcK2Z6x7I/VaVSjz8l+oemnowt7+Xt/Y1//ACNGTj/8jfvdog9q/PXTLojc4fW2K7In2HtzY8De12/s1HBVqjS0yDFuFhqNCytLjuPcCvL6LtS1wGWZaQM+ZUlbPn2QxMaoysWjZU9f1WwIyaBHb2KvV3SclVdNJJR8PouDxXo3BmVryti2w+pUn1bHvgSdlpdA4mAppFVORYsBxktjNdm6HY166mM9IB+vrRfnaix21sgGdIjOezVd39EvRWtsTUD2NGZLmkSSIAbtDOBOY4+OeneHR+7aFSOgWrnvkMzPE6DtKm7OzFNsDM/edvceJ+stF7oW7WNDWiAFkWpxt2ERFJAREQBERAEREAREQBERAEREAREQBERAEREAREQBERAF8cwHUSvqIDyGDgPBfK1Br2lrmhzSIIcAQRwIORC9ogOQ9JvQC2tXc+2uBRpuz9U6mXBp3hhDhDeW5VrEP8O94zOjXoVeTg6me7Jw81+g0UUTbPyrceh7FWvDTaOdOha+mWf7trLvXSvRv6J7m1l9wW03Hc120R27OU967AiUSpNeEfY4HSpHaDZf+N2b/Hd3KQRFJUIiIAiIgCIiAIiIAiIgCIiAIiIAiIgCIiAIiIAiIgCIiAIiIAiIgCIiAIiIAiIgCIiAIiIAiIgCIiAIiIAiIgCIiAIiID//2Q=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3615" y="5562600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gency FB" pitchFamily="34" charset="0"/>
              </a:rPr>
              <a:t>Fountain 10%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34981" y="561006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gency FB" pitchFamily="34" charset="0"/>
              </a:rPr>
              <a:t>Metal 14% 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48075" y="5562600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gency FB" pitchFamily="34" charset="0"/>
              </a:rPr>
              <a:t>Refillable Glass 12% 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27851" y="586740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gency FB" pitchFamily="34" charset="0"/>
              </a:rPr>
              <a:t>Non-Refillable Glass 1% 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39000" y="558593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gency FB" pitchFamily="34" charset="0"/>
              </a:rPr>
              <a:t>PET Plastic 51% </a:t>
            </a:r>
            <a:endParaRPr lang="en-US" b="1" dirty="0">
              <a:latin typeface="Agency FB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58000" y="587906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gency FB" pitchFamily="34" charset="0"/>
              </a:rPr>
              <a:t>Refillable PET Plastic 7% </a:t>
            </a:r>
            <a:endParaRPr lang="en-US" b="1" dirty="0">
              <a:latin typeface="Agency FB" pitchFamily="34" charset="0"/>
            </a:endParaRPr>
          </a:p>
        </p:txBody>
      </p:sp>
      <p:pic>
        <p:nvPicPr>
          <p:cNvPr id="6146" name="Picture 2" descr="http://images.coca-colastore.com/imagesEdp/p96102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3" r="13288"/>
          <a:stretch/>
        </p:blipFill>
        <p:spPr bwMode="auto">
          <a:xfrm>
            <a:off x="1207448" y="3962401"/>
            <a:ext cx="1002352" cy="13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0" grpId="0"/>
      <p:bldP spid="31" grpId="0"/>
      <p:bldP spid="34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55" y="62310"/>
            <a:ext cx="8229600" cy="738756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Strategic Communications</a:t>
            </a:r>
            <a:endParaRPr lang="en-US" sz="3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5592"/>
            <a:ext cx="3708516" cy="2711985"/>
          </a:xfrm>
        </p:spPr>
      </p:pic>
      <p:pic>
        <p:nvPicPr>
          <p:cNvPr id="5122" name="Picture 2" descr="C:\Users\O09233\AppData\Local\Microsoft\Windows\Temporary Internet Files\Content.Outlook\UP5NXQ0U\IMG_06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890" y="801066"/>
            <a:ext cx="2589510" cy="19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09233\Desktop\Bio-PET\communications\wocc\WOC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895600"/>
            <a:ext cx="2716754" cy="186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O09233\Desktop\Bio-PET\MKTG\shanghai\plant bottler_¸±±¾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260" y="4953139"/>
            <a:ext cx="2513740" cy="16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5400000">
            <a:off x="8152244" y="158746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Olympics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5400000">
            <a:off x="8010114" y="5604291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World Expo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5544738" y="377835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WOCC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3722" y="801066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PlantBottle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MicroSite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28386" y="65349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D7EADBF-0A53-4DCD-9DD5-EA3012CFAD6F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30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51248"/>
            <a:ext cx="1762125" cy="23305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125" y="4451248"/>
            <a:ext cx="1759875" cy="228028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19787" y="4050268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Associate Tools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9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50203\Pictures\home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94466"/>
            <a:ext cx="3193150" cy="339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41932" y="1828800"/>
            <a:ext cx="22236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Coca-Cola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Journey </a:t>
            </a:r>
          </a:p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(1.2MM visitors/month) </a:t>
            </a:r>
            <a:endParaRPr lang="en-US" sz="1200" dirty="0"/>
          </a:p>
        </p:txBody>
      </p:sp>
      <p:pic>
        <p:nvPicPr>
          <p:cNvPr id="7170" name="Picture 2" descr="C:\Users\O09233\AppData\Local\Microsoft\Windows\Temporary Internet Files\Content.Outlook\UP5NXQ0U\photo (18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14" y="2442957"/>
            <a:ext cx="4465280" cy="334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62600" y="1884402"/>
            <a:ext cx="2193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World of Coca-Cola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38833"/>
            <a:ext cx="557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Strategic Communications</a:t>
            </a:r>
            <a:endParaRPr lang="en-US" sz="3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2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aniel-PlantBottleMP4(small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68" y="647700"/>
            <a:ext cx="9110132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Robust R&amp;D pipeline</a:t>
            </a:r>
            <a:endParaRPr lang="en-US" sz="3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11" y="1524000"/>
            <a:ext cx="1358889" cy="68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70" y="2438400"/>
            <a:ext cx="1429030" cy="506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926269"/>
            <a:ext cx="807531" cy="807531"/>
          </a:xfrm>
          <a:prstGeom prst="rect">
            <a:avLst/>
          </a:prstGeom>
        </p:spPr>
      </p:pic>
      <p:pic>
        <p:nvPicPr>
          <p:cNvPr id="7" name="Picture 16" descr="Orangeade with Grey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 l="20912" r="16223"/>
          <a:stretch>
            <a:fillRect/>
          </a:stretch>
        </p:blipFill>
        <p:spPr bwMode="auto">
          <a:xfrm>
            <a:off x="3962400" y="3840290"/>
            <a:ext cx="935449" cy="2484310"/>
          </a:xfrm>
          <a:prstGeom prst="rect">
            <a:avLst/>
          </a:prstGeom>
          <a:noFill/>
        </p:spPr>
      </p:pic>
      <p:pic>
        <p:nvPicPr>
          <p:cNvPr id="8" name="Picture 54" descr="Plant Bottle Vines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0" t="2325" r="10071" b="3149"/>
          <a:stretch>
            <a:fillRect/>
          </a:stretch>
        </p:blipFill>
        <p:spPr bwMode="auto">
          <a:xfrm>
            <a:off x="6764332" y="3880047"/>
            <a:ext cx="902136" cy="244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1" descr="Plant Bottle Vines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84066"/>
            <a:ext cx="990599" cy="246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55" y="1538049"/>
            <a:ext cx="1160145" cy="6717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441" y="2269149"/>
            <a:ext cx="1151559" cy="666781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441" y="3023054"/>
            <a:ext cx="1151559" cy="63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8" descr="http://csmres.co.uk/cs.public.upd/article-images/Biomass-7500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68" y="2949425"/>
            <a:ext cx="1059261" cy="67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3131" y="641246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PlantBottle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1.0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0800" y="641246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PlantBottle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2.0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0" y="64008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Biomass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2" descr="http://i01.i.aliimg.com/photo/v3/131828043/BULK_SUGAR_CANE_Molasse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65" y="1941417"/>
            <a:ext cx="1076464" cy="8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8CBF-358F-4D34-862D-A2CC90CE3EA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9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55" y="1713682"/>
            <a:ext cx="2209799" cy="2934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003" y="1828800"/>
            <a:ext cx="1626072" cy="2104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2248596"/>
            <a:ext cx="10001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22" y="2971800"/>
            <a:ext cx="786653" cy="39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968575"/>
            <a:ext cx="976313" cy="48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475" y="1934271"/>
            <a:ext cx="888600" cy="335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98275" y="3511034"/>
            <a:ext cx="29361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Rounded MT Bold" pitchFamily="34" charset="0"/>
                <a:cs typeface="Arial" pitchFamily="34" charset="0"/>
              </a:rPr>
              <a:t>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 Rounded MT Bold" pitchFamily="34" charset="0"/>
                <a:cs typeface="Arial" pitchFamily="34" charset="0"/>
              </a:rPr>
              <a:t>echnology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Rounded MT Bold" pitchFamily="34" charset="0"/>
                <a:cs typeface="Arial" pitchFamily="34" charset="0"/>
              </a:rPr>
              <a:t>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 Rounded MT Bold" pitchFamily="34" charset="0"/>
                <a:cs typeface="Arial" pitchFamily="34" charset="0"/>
              </a:rPr>
              <a:t>ollaborative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 Rounded MT Bold" pitchFamily="34" charset="0"/>
              <a:cs typeface="Arial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3" t="17999" r="13358" b="13750"/>
          <a:stretch/>
        </p:blipFill>
        <p:spPr bwMode="auto">
          <a:xfrm>
            <a:off x="5371681" y="4118710"/>
            <a:ext cx="3391319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4800600" y="1803231"/>
            <a:ext cx="38100" cy="35688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28386" y="647700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D7EADBF-0A53-4DCD-9DD5-EA3012CFAD6F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34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" y="95477"/>
            <a:ext cx="8534400" cy="9906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Opportunity Collaboration</a:t>
            </a:r>
            <a:endParaRPr lang="en-US" sz="3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67000" y="2603448"/>
            <a:ext cx="1924864" cy="138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98" y="2136614"/>
            <a:ext cx="1153715" cy="8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5704" y="841332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bg1">
              <a:lumMod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PROGRAM OPS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Lisa Mason-Sanders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5704" y="1525608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RESEARCH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Yu Shi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5704" y="2211408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pitchFamily="34" charset="0"/>
              </a:rPr>
              <a:t>DEVELOPMENT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Narrow" pitchFamily="34" charset="0"/>
              </a:rPr>
              <a:t>Mike </a:t>
            </a:r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Schultheis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5704" y="2897208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pitchFamily="34" charset="0"/>
              </a:rPr>
              <a:t>PROCUREMENT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Narrow" pitchFamily="34" charset="0"/>
              </a:rPr>
              <a:t>Miki </a:t>
            </a:r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Knutzen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5704" y="3583008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pitchFamily="34" charset="0"/>
              </a:rPr>
              <a:t>EOSH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Narrow" pitchFamily="34" charset="0"/>
              </a:rPr>
              <a:t>Himanshu </a:t>
            </a:r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Jani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58152" y="839808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bg1">
              <a:lumMod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MARKETING OPS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Andrew Rodbell</a:t>
            </a:r>
            <a:endParaRPr lang="en-US" sz="1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58152" y="1525608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bg1">
              <a:lumMod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BRAND MKTG (Coke) </a:t>
            </a:r>
            <a:endParaRPr lang="en-US" sz="1200" b="1" dirty="0">
              <a:solidFill>
                <a:schemeClr val="bg1"/>
              </a:solidFill>
              <a:latin typeface="Arial Narrow" pitchFamily="34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G. Duncan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58152" y="2211408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BRAND MKTG (H20)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S. Castell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58152" y="2897208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LIVE + MKTG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Javier Rodriguez Marino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58152" y="3583008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CUSTOMER MKTG</a:t>
            </a:r>
            <a:endParaRPr lang="en-US" sz="1200" dirty="0" smtClean="0">
              <a:solidFill>
                <a:schemeClr val="bg1"/>
              </a:solidFill>
              <a:latin typeface="Arial Narrow" pitchFamily="34" charset="0"/>
            </a:endParaRP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Jeff Foote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401656" y="850476"/>
            <a:ext cx="1637848" cy="50292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 Narrow" pitchFamily="34" charset="0"/>
              </a:rPr>
              <a:t>GENERAL MANAGER</a:t>
            </a:r>
          </a:p>
          <a:p>
            <a:pPr algn="ctr"/>
            <a:r>
              <a:rPr lang="en-US" sz="1200" dirty="0">
                <a:latin typeface="Arial Narrow" pitchFamily="34" charset="0"/>
              </a:rPr>
              <a:t>Scott </a:t>
            </a:r>
            <a:r>
              <a:rPr lang="en-US" sz="1200" dirty="0" smtClean="0">
                <a:latin typeface="Arial Narrow" pitchFamily="34" charset="0"/>
              </a:rPr>
              <a:t>Vitters</a:t>
            </a:r>
            <a:endParaRPr lang="en-US" sz="1200" dirty="0">
              <a:latin typeface="Arial Narrow" pitchFamily="34" charset="0"/>
            </a:endParaRPr>
          </a:p>
        </p:txBody>
      </p:sp>
      <p:cxnSp>
        <p:nvCxnSpPr>
          <p:cNvPr id="21" name="Elbow Connector 20"/>
          <p:cNvCxnSpPr>
            <a:stCxn id="15" idx="2"/>
            <a:endCxn id="5" idx="3"/>
          </p:cNvCxnSpPr>
          <p:nvPr/>
        </p:nvCxnSpPr>
        <p:spPr>
          <a:xfrm rot="5400000">
            <a:off x="2362610" y="934338"/>
            <a:ext cx="438912" cy="1277028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6" idx="3"/>
          </p:cNvCxnSpPr>
          <p:nvPr/>
        </p:nvCxnSpPr>
        <p:spPr>
          <a:xfrm rot="5400000">
            <a:off x="2019710" y="1277238"/>
            <a:ext cx="1124712" cy="1277028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5" idx="2"/>
            <a:endCxn id="7" idx="3"/>
          </p:cNvCxnSpPr>
          <p:nvPr/>
        </p:nvCxnSpPr>
        <p:spPr>
          <a:xfrm rot="5400000">
            <a:off x="1676810" y="1620138"/>
            <a:ext cx="1810512" cy="1277028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5" idx="2"/>
            <a:endCxn id="9" idx="3"/>
          </p:cNvCxnSpPr>
          <p:nvPr/>
        </p:nvCxnSpPr>
        <p:spPr>
          <a:xfrm rot="5400000">
            <a:off x="1333910" y="1963038"/>
            <a:ext cx="2496312" cy="1277028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5" idx="2"/>
            <a:endCxn id="11" idx="1"/>
          </p:cNvCxnSpPr>
          <p:nvPr/>
        </p:nvCxnSpPr>
        <p:spPr>
          <a:xfrm rot="16200000" flipH="1">
            <a:off x="3619910" y="954066"/>
            <a:ext cx="438912" cy="123757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5" idx="2"/>
            <a:endCxn id="12" idx="1"/>
          </p:cNvCxnSpPr>
          <p:nvPr/>
        </p:nvCxnSpPr>
        <p:spPr>
          <a:xfrm rot="16200000" flipH="1">
            <a:off x="3277010" y="1296966"/>
            <a:ext cx="1124712" cy="123757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5" idx="2"/>
            <a:endCxn id="13" idx="1"/>
          </p:cNvCxnSpPr>
          <p:nvPr/>
        </p:nvCxnSpPr>
        <p:spPr>
          <a:xfrm rot="16200000" flipH="1">
            <a:off x="2934110" y="1639866"/>
            <a:ext cx="1810512" cy="123757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5" idx="2"/>
            <a:endCxn id="14" idx="1"/>
          </p:cNvCxnSpPr>
          <p:nvPr/>
        </p:nvCxnSpPr>
        <p:spPr>
          <a:xfrm rot="16200000" flipH="1">
            <a:off x="2591210" y="1982766"/>
            <a:ext cx="2496312" cy="123757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4269" y="5676781"/>
            <a:ext cx="13773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Arial Narrow" pitchFamily="34" charset="0"/>
              </a:rPr>
              <a:t>LEGAL</a:t>
            </a:r>
            <a:endParaRPr lang="en-US" sz="1100" dirty="0" smtClean="0">
              <a:latin typeface="Arial Narrow" pitchFamily="34" charset="0"/>
            </a:endParaRPr>
          </a:p>
          <a:p>
            <a:pPr algn="ctr"/>
            <a:r>
              <a:rPr lang="en-US" sz="1100" dirty="0" smtClean="0">
                <a:latin typeface="Arial Narrow" pitchFamily="34" charset="0"/>
              </a:rPr>
              <a:t>Nicole Morris (IP)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Keely Herrick (TM)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Bill Lee (R&amp;D)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Lawton Hawkins (GSP)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Anthony Cabrera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47800" y="5668090"/>
            <a:ext cx="851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Arial Narrow" pitchFamily="34" charset="0"/>
              </a:rPr>
              <a:t>M&amp;A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Shellie Davis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56620" y="5641777"/>
            <a:ext cx="183896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Arial Narrow" pitchFamily="34" charset="0"/>
              </a:rPr>
              <a:t>SUSTAINABLE AG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Denise Knight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Ernesto </a:t>
            </a:r>
            <a:r>
              <a:rPr lang="en-US" sz="1100" dirty="0" err="1" smtClean="0">
                <a:latin typeface="Arial Narrow" pitchFamily="34" charset="0"/>
              </a:rPr>
              <a:t>Brovelli</a:t>
            </a:r>
            <a:endParaRPr lang="en-US" sz="1100" dirty="0" smtClean="0">
              <a:latin typeface="Arial Narrow" pitchFamily="34" charset="0"/>
            </a:endParaRPr>
          </a:p>
          <a:p>
            <a:pPr algn="ctr"/>
            <a:endParaRPr lang="en-US" sz="800" dirty="0" smtClean="0">
              <a:latin typeface="Arial Narrow" pitchFamily="34" charset="0"/>
            </a:endParaRPr>
          </a:p>
          <a:p>
            <a:pPr algn="ctr"/>
            <a:r>
              <a:rPr lang="en-US" sz="1100" b="1" dirty="0" smtClean="0">
                <a:latin typeface="Arial Narrow" pitchFamily="34" charset="0"/>
              </a:rPr>
              <a:t>SWEETNER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Ankush Singal (India)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Orlando </a:t>
            </a:r>
            <a:r>
              <a:rPr lang="en-US" sz="1100" dirty="0">
                <a:latin typeface="Arial Narrow" pitchFamily="34" charset="0"/>
              </a:rPr>
              <a:t>de </a:t>
            </a:r>
            <a:r>
              <a:rPr lang="en-US" sz="1100" dirty="0" smtClean="0">
                <a:latin typeface="Arial Narrow" pitchFamily="34" charset="0"/>
              </a:rPr>
              <a:t>Albuquerque (Brazil)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33800" y="5641777"/>
            <a:ext cx="8451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Arial Narrow" pitchFamily="34" charset="0"/>
              </a:rPr>
              <a:t>FINANCE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Karen Davis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68050" y="5641777"/>
            <a:ext cx="8322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Arial Narrow" pitchFamily="34" charset="0"/>
              </a:rPr>
              <a:t>PAC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Kate Irvin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K. Black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Jen Ragland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92060" y="5641777"/>
            <a:ext cx="1184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Arial Narrow" pitchFamily="34" charset="0"/>
              </a:rPr>
              <a:t>R&amp;D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Shell Huang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Sheng </a:t>
            </a:r>
            <a:r>
              <a:rPr lang="en-US" sz="1100" dirty="0" err="1" smtClean="0">
                <a:latin typeface="Arial Narrow" pitchFamily="34" charset="0"/>
              </a:rPr>
              <a:t>Sheng</a:t>
            </a:r>
            <a:r>
              <a:rPr lang="en-US" sz="1100" dirty="0" smtClean="0">
                <a:latin typeface="Arial Narrow" pitchFamily="34" charset="0"/>
              </a:rPr>
              <a:t> Yang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Linda Liu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Chris Mubarak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Rob Kriegel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53200" y="5641777"/>
            <a:ext cx="1024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Arial Narrow" pitchFamily="34" charset="0"/>
              </a:rPr>
              <a:t>K&amp;I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Anne McAllester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59763" y="5361801"/>
            <a:ext cx="1650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 Narrow" pitchFamily="34" charset="0"/>
              </a:rPr>
              <a:t>FUNCTIONAL SUPPORT</a:t>
            </a:r>
            <a:endParaRPr lang="en-US" sz="1200" b="1" dirty="0">
              <a:latin typeface="Arial Narrow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05704" y="5671810"/>
            <a:ext cx="8491336" cy="1143000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6878021" y="2612395"/>
            <a:ext cx="1637848" cy="533400"/>
          </a:xfrm>
          <a:prstGeom prst="roundRect">
            <a:avLst>
              <a:gd name="adj" fmla="val 12189"/>
            </a:avLst>
          </a:prstGeom>
          <a:solidFill>
            <a:srgbClr val="FF0000"/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pitchFamily="34" charset="0"/>
              </a:rPr>
              <a:t>NORTH AMERICA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Chris Gaffney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878021" y="1926595"/>
            <a:ext cx="1637848" cy="533400"/>
          </a:xfrm>
          <a:prstGeom prst="roundRect">
            <a:avLst>
              <a:gd name="adj" fmla="val 12189"/>
            </a:avLst>
          </a:prstGeom>
          <a:solidFill>
            <a:srgbClr val="FF0000"/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pitchFamily="34" charset="0"/>
              </a:rPr>
              <a:t>LATIN AMERICA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Narrow" pitchFamily="34" charset="0"/>
              </a:rPr>
              <a:t>Marcelino </a:t>
            </a:r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Martinez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6862292" y="1240795"/>
            <a:ext cx="1637848" cy="533400"/>
          </a:xfrm>
          <a:prstGeom prst="roundRect">
            <a:avLst>
              <a:gd name="adj" fmla="val 12189"/>
            </a:avLst>
          </a:prstGeom>
          <a:solidFill>
            <a:srgbClr val="FF0000"/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pitchFamily="34" charset="0"/>
              </a:rPr>
              <a:t>EUROPE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Klaus Stadler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878021" y="3298195"/>
            <a:ext cx="1637848" cy="533400"/>
          </a:xfrm>
          <a:prstGeom prst="roundRect">
            <a:avLst>
              <a:gd name="adj" fmla="val 12189"/>
            </a:avLst>
          </a:prstGeom>
          <a:solidFill>
            <a:srgbClr val="FF0000"/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pitchFamily="34" charset="0"/>
              </a:rPr>
              <a:t>EURASIA &amp; AFRICA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rial Narrow" pitchFamily="34" charset="0"/>
              </a:rPr>
              <a:t>Cumhur </a:t>
            </a:r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Karci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878021" y="3983995"/>
            <a:ext cx="1637848" cy="533400"/>
          </a:xfrm>
          <a:prstGeom prst="roundRect">
            <a:avLst>
              <a:gd name="adj" fmla="val 12189"/>
            </a:avLst>
          </a:prstGeom>
          <a:solidFill>
            <a:srgbClr val="FF0000"/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 Narrow" pitchFamily="34" charset="0"/>
              </a:rPr>
              <a:t>PACIFIC</a:t>
            </a:r>
          </a:p>
          <a:p>
            <a:pPr algn="ctr"/>
            <a:r>
              <a:rPr lang="en-US" sz="1200" dirty="0" smtClean="0">
                <a:latin typeface="Arial Narrow" pitchFamily="34" charset="0"/>
              </a:rPr>
              <a:t>Marina Palma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553200" y="1082189"/>
            <a:ext cx="2175540" cy="3566011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7118975" y="805190"/>
            <a:ext cx="1110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latin typeface="Arial Narrow" pitchFamily="34" charset="0"/>
              </a:rPr>
              <a:t>GROUP LEADS</a:t>
            </a:r>
            <a:endParaRPr lang="en-US" sz="1200" b="1" dirty="0">
              <a:latin typeface="Arial Narrow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209800" y="490954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 Narrow" pitchFamily="34" charset="0"/>
              </a:rPr>
              <a:t>SPONSOR: Ron Lewis, CPO</a:t>
            </a:r>
            <a:endParaRPr lang="en-US" sz="1400" b="1" dirty="0">
              <a:latin typeface="Arial Narrow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32693" y="5641777"/>
            <a:ext cx="883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Arial Narrow" pitchFamily="34" charset="0"/>
              </a:rPr>
              <a:t>SRA</a:t>
            </a:r>
          </a:p>
          <a:p>
            <a:pPr algn="ctr"/>
            <a:r>
              <a:rPr lang="en-US" sz="1100" dirty="0" smtClean="0">
                <a:latin typeface="Arial Narrow" pitchFamily="34" charset="0"/>
              </a:rPr>
              <a:t>Forrest Bayer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0460" y="-76200"/>
            <a:ext cx="865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Cross-Functional Collaboration</a:t>
            </a:r>
            <a:endParaRPr lang="en-US" sz="3600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Straight Connector 2"/>
          <p:cNvCxnSpPr>
            <a:stCxn id="15" idx="3"/>
            <a:endCxn id="10" idx="1"/>
          </p:cNvCxnSpPr>
          <p:nvPr/>
        </p:nvCxnSpPr>
        <p:spPr>
          <a:xfrm>
            <a:off x="4039504" y="1101936"/>
            <a:ext cx="418648" cy="4572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5" idx="1"/>
            <a:endCxn id="4" idx="3"/>
          </p:cNvCxnSpPr>
          <p:nvPr/>
        </p:nvCxnSpPr>
        <p:spPr>
          <a:xfrm flipH="1">
            <a:off x="1943552" y="1101936"/>
            <a:ext cx="458104" cy="609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304800" y="4267200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SUSTAINABILITY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Anna Shealy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4458152" y="4267200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COMMUNICATION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Katherine Schermerhorn</a:t>
            </a:r>
          </a:p>
        </p:txBody>
      </p:sp>
      <p:cxnSp>
        <p:nvCxnSpPr>
          <p:cNvPr id="22" name="Elbow Connector 21"/>
          <p:cNvCxnSpPr>
            <a:stCxn id="15" idx="2"/>
            <a:endCxn id="49" idx="3"/>
          </p:cNvCxnSpPr>
          <p:nvPr/>
        </p:nvCxnSpPr>
        <p:spPr>
          <a:xfrm rot="5400000">
            <a:off x="991362" y="2304682"/>
            <a:ext cx="3180504" cy="127793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5" idx="2"/>
            <a:endCxn id="50" idx="1"/>
          </p:cNvCxnSpPr>
          <p:nvPr/>
        </p:nvCxnSpPr>
        <p:spPr>
          <a:xfrm rot="16200000" flipH="1">
            <a:off x="2249114" y="2324862"/>
            <a:ext cx="3180504" cy="123757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304800" y="4953000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SUSTAINABILE AG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Ben Jordan</a:t>
            </a:r>
          </a:p>
        </p:txBody>
      </p:sp>
      <p:cxnSp>
        <p:nvCxnSpPr>
          <p:cNvPr id="52" name="Elbow Connector 51"/>
          <p:cNvCxnSpPr>
            <a:stCxn id="15" idx="2"/>
            <a:endCxn id="51" idx="3"/>
          </p:cNvCxnSpPr>
          <p:nvPr/>
        </p:nvCxnSpPr>
        <p:spPr>
          <a:xfrm rot="5400000">
            <a:off x="648462" y="2647582"/>
            <a:ext cx="3866304" cy="127793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4458152" y="4953000"/>
            <a:ext cx="1637848" cy="533400"/>
          </a:xfrm>
          <a:prstGeom prst="roundRect">
            <a:avLst>
              <a:gd name="adj" fmla="val 12189"/>
            </a:avLst>
          </a:prstGeom>
          <a:solidFill>
            <a:schemeClr val="tx1">
              <a:lumMod val="50000"/>
              <a:lumOff val="50000"/>
            </a:schemeClr>
          </a:solidFill>
          <a:ln w="2540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Arial Narrow" pitchFamily="34" charset="0"/>
              </a:rPr>
              <a:t>LEGAL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Narrow" pitchFamily="34" charset="0"/>
              </a:rPr>
              <a:t>Vail Thorne</a:t>
            </a:r>
            <a:endParaRPr lang="en-US" sz="1200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55" name="Elbow Connector 54"/>
          <p:cNvCxnSpPr>
            <a:stCxn id="15" idx="2"/>
            <a:endCxn id="54" idx="1"/>
          </p:cNvCxnSpPr>
          <p:nvPr/>
        </p:nvCxnSpPr>
        <p:spPr>
          <a:xfrm rot="16200000" flipH="1">
            <a:off x="1906214" y="2667762"/>
            <a:ext cx="3866304" cy="123757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5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typography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473441">
            <a:off x="3618652" y="3056079"/>
            <a:ext cx="955761" cy="61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90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264"/>
            <a:ext cx="8534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7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“The best way to predict the future is to design it”</a:t>
            </a:r>
            <a:endParaRPr lang="en-US" sz="72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8286" y="5334000"/>
            <a:ext cx="205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Buckminster Fuller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8CBF-358F-4D34-862D-A2CC90CE3EA8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6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1430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CONSUMER VALUE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3200" dirty="0" smtClean="0">
                <a:latin typeface="Arial" pitchFamily="34" charset="0"/>
                <a:cs typeface="Arial" pitchFamily="34" charset="0"/>
              </a:rPr>
            </a:b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PET bottle </a:t>
            </a:r>
            <a:r>
              <a:rPr lang="en-US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ops for </a:t>
            </a:r>
            <a:r>
              <a:rPr lang="en-US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elivering </a:t>
            </a:r>
            <a:r>
              <a:rPr lang="en-US" sz="3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efreshment today…and tomorrow</a:t>
            </a:r>
            <a:endParaRPr lang="en-US" sz="3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11" descr="MakesMeal_Vert-l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1" y="5360748"/>
            <a:ext cx="934169" cy="134485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278912091"/>
              </p:ext>
            </p:extLst>
          </p:nvPr>
        </p:nvGraphicFramePr>
        <p:xfrm>
          <a:off x="404624" y="2302132"/>
          <a:ext cx="4452509" cy="2879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360747"/>
            <a:ext cx="1752600" cy="1344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857" y="5328609"/>
            <a:ext cx="951086" cy="134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728386" y="65349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D7EADBF-0A53-4DCD-9DD5-EA3012CFAD6F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4001" y="1828800"/>
            <a:ext cx="36576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Arial Narrow" pitchFamily="34" charset="0"/>
                <a:cs typeface="Arial" pitchFamily="34" charset="0"/>
              </a:rPr>
              <a:t>PET Demand to </a:t>
            </a:r>
            <a:r>
              <a:rPr lang="en-US" sz="2400" b="1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DOUBLE</a:t>
            </a:r>
            <a:r>
              <a:rPr lang="en-US" sz="1600" b="1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sz="1600" b="1" dirty="0" smtClean="0">
                <a:latin typeface="Arial Narrow" pitchFamily="34" charset="0"/>
                <a:cs typeface="Arial" pitchFamily="34" charset="0"/>
              </a:rPr>
              <a:t>by 2020</a:t>
            </a:r>
            <a:endParaRPr lang="en-US" sz="16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1828800"/>
            <a:ext cx="3790333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Arial Narrow" pitchFamily="34" charset="0"/>
                <a:cs typeface="Arial" pitchFamily="34" charset="0"/>
              </a:rPr>
              <a:t>Nearly</a:t>
            </a: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Arial Narrow" pitchFamily="34" charset="0"/>
                <a:cs typeface="Arial" pitchFamily="34" charset="0"/>
              </a:rPr>
              <a:t>60% </a:t>
            </a:r>
            <a:r>
              <a:rPr lang="en-US" sz="1600" b="1" dirty="0" smtClean="0">
                <a:latin typeface="Arial Narrow" pitchFamily="34" charset="0"/>
                <a:cs typeface="Arial" pitchFamily="34" charset="0"/>
              </a:rPr>
              <a:t>of KO Volume Delivered in PET</a:t>
            </a:r>
            <a:endParaRPr lang="en-US" sz="16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60" y="2456765"/>
            <a:ext cx="244184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9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186" y="381000"/>
            <a:ext cx="8584813" cy="804993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ECOSYSTEM VALUE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3200" dirty="0" smtClean="0">
                <a:latin typeface="Arial" pitchFamily="34" charset="0"/>
                <a:cs typeface="Arial" pitchFamily="34" charset="0"/>
              </a:rPr>
            </a:b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Packaging is our largest CO</a:t>
            </a:r>
            <a:r>
              <a:rPr lang="en-US" sz="3600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3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source</a:t>
            </a:r>
            <a:endParaRPr lang="en-US" sz="36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920842" y="2800596"/>
            <a:ext cx="1397943" cy="3719397"/>
          </a:xfrm>
          <a:prstGeom prst="roundRect">
            <a:avLst/>
          </a:prstGeom>
          <a:gradFill flip="none" rotWithShape="1">
            <a:gsLst>
              <a:gs pos="7000">
                <a:schemeClr val="bg1">
                  <a:lumMod val="85000"/>
                </a:schemeClr>
              </a:gs>
              <a:gs pos="97000">
                <a:schemeClr val="bg1"/>
              </a:gs>
              <a:gs pos="52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latin typeface="Arial Rounded MT Bold" pitchFamily="34" charset="0"/>
              <a:cs typeface="Arial Rounded MT Bold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529713" y="2800596"/>
            <a:ext cx="1397943" cy="3719397"/>
          </a:xfrm>
          <a:prstGeom prst="roundRect">
            <a:avLst/>
          </a:prstGeom>
          <a:gradFill flip="none" rotWithShape="1">
            <a:gsLst>
              <a:gs pos="7000">
                <a:schemeClr val="bg1">
                  <a:lumMod val="85000"/>
                </a:schemeClr>
              </a:gs>
              <a:gs pos="97000">
                <a:schemeClr val="bg1"/>
              </a:gs>
              <a:gs pos="52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 Rounded MT Bold" pitchFamily="34" charset="0"/>
              <a:cs typeface="Arial Rounded MT Bold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138584" y="2800596"/>
            <a:ext cx="1397943" cy="3719397"/>
          </a:xfrm>
          <a:prstGeom prst="roundRect">
            <a:avLst/>
          </a:prstGeom>
          <a:gradFill flip="none" rotWithShape="1">
            <a:gsLst>
              <a:gs pos="7000">
                <a:schemeClr val="bg1">
                  <a:lumMod val="85000"/>
                </a:schemeClr>
              </a:gs>
              <a:gs pos="97000">
                <a:schemeClr val="bg1"/>
              </a:gs>
              <a:gs pos="52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 Rounded MT Bold" pitchFamily="34" charset="0"/>
              <a:cs typeface="Arial Rounded MT Bold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758251" y="2800596"/>
            <a:ext cx="1397943" cy="3719397"/>
          </a:xfrm>
          <a:prstGeom prst="roundRect">
            <a:avLst/>
          </a:prstGeom>
          <a:gradFill flip="none" rotWithShape="1">
            <a:gsLst>
              <a:gs pos="7000">
                <a:schemeClr val="bg1">
                  <a:lumMod val="85000"/>
                </a:schemeClr>
              </a:gs>
              <a:gs pos="97000">
                <a:schemeClr val="bg1"/>
              </a:gs>
              <a:gs pos="52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 Rounded MT Bold" pitchFamily="34" charset="0"/>
              <a:cs typeface="Arial Rounded MT Bold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351209" y="2800596"/>
            <a:ext cx="1397943" cy="3719397"/>
          </a:xfrm>
          <a:prstGeom prst="roundRect">
            <a:avLst/>
          </a:prstGeom>
          <a:gradFill flip="none" rotWithShape="1">
            <a:gsLst>
              <a:gs pos="7000">
                <a:schemeClr val="bg1">
                  <a:lumMod val="85000"/>
                </a:schemeClr>
              </a:gs>
              <a:gs pos="97000">
                <a:schemeClr val="bg1"/>
              </a:gs>
              <a:gs pos="52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 Rounded MT Bold" pitchFamily="34" charset="0"/>
              <a:cs typeface="Arial Rounded MT Bol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14400" y="3722201"/>
            <a:ext cx="1404386" cy="115575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Sweeteners</a:t>
            </a:r>
          </a:p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 smtClean="0">
                <a:solidFill>
                  <a:srgbClr val="494949"/>
                </a:solidFill>
                <a:latin typeface="Arial Rounded MT Bold" pitchFamily="34" charset="0"/>
              </a:rPr>
              <a:t>Ingredient </a:t>
            </a: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CO</a:t>
            </a:r>
            <a:r>
              <a:rPr lang="en-US" sz="1400" baseline="-25000" dirty="0">
                <a:solidFill>
                  <a:srgbClr val="494949"/>
                </a:solidFill>
                <a:latin typeface="Arial Rounded MT Bold" pitchFamily="34" charset="0"/>
              </a:rPr>
              <a:t>2</a:t>
            </a:r>
          </a:p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Juice, Coffee, Tea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56758" y="3722201"/>
            <a:ext cx="1133623" cy="54783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Primary</a:t>
            </a:r>
          </a:p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Secondary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23280" y="3752246"/>
            <a:ext cx="1075915" cy="54783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Fuel</a:t>
            </a:r>
          </a:p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Electricity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14759" y="3722201"/>
            <a:ext cx="1270841" cy="549438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Refrigerants</a:t>
            </a:r>
          </a:p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Electricity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5094" y="5022462"/>
            <a:ext cx="1068186" cy="337306"/>
          </a:xfrm>
          <a:prstGeom prst="rect">
            <a:avLst/>
          </a:prstGeom>
          <a:noFill/>
        </p:spPr>
        <p:txBody>
          <a:bodyPr wrap="square" lIns="59723" tIns="29862" rIns="59723" bIns="29862" rtlCol="0">
            <a:spAutoFit/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E41E2A"/>
                </a:solidFill>
                <a:latin typeface="Arial Rounded MT Bold" pitchFamily="34" charset="0"/>
              </a:rPr>
              <a:t>CO</a:t>
            </a:r>
            <a:r>
              <a:rPr lang="en-US" b="1" baseline="-25000" dirty="0" smtClean="0">
                <a:solidFill>
                  <a:srgbClr val="E41E2A"/>
                </a:solidFill>
                <a:latin typeface="Arial Rounded MT Bold" pitchFamily="34" charset="0"/>
              </a:rPr>
              <a:t>2</a:t>
            </a:r>
            <a:r>
              <a:rPr lang="en-US" b="1" dirty="0">
                <a:solidFill>
                  <a:srgbClr val="E41E2A"/>
                </a:solidFill>
                <a:latin typeface="Arial Rounded MT Bold" pitchFamily="34" charset="0"/>
              </a:rPr>
              <a:t>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39169" y="4972982"/>
            <a:ext cx="1161288" cy="436267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 smtClean="0">
                <a:solidFill>
                  <a:srgbClr val="E41E2A"/>
                </a:solidFill>
                <a:latin typeface="Arial Rounded MT Bold" pitchFamily="34" charset="0"/>
              </a:rPr>
              <a:t>13%</a:t>
            </a:r>
            <a:endParaRPr lang="en-US" sz="2000" dirty="0">
              <a:solidFill>
                <a:srgbClr val="E41E2A"/>
              </a:solidFill>
              <a:latin typeface="Arial Rounded MT Bold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646761" y="4972982"/>
            <a:ext cx="1161288" cy="436267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 smtClean="0">
                <a:solidFill>
                  <a:srgbClr val="E41E2A"/>
                </a:solidFill>
                <a:latin typeface="Arial Rounded MT Bold" pitchFamily="34" charset="0"/>
              </a:rPr>
              <a:t>38%</a:t>
            </a:r>
            <a:endParaRPr lang="en-US" sz="2000" dirty="0">
              <a:solidFill>
                <a:srgbClr val="E41E2A"/>
              </a:solidFill>
              <a:latin typeface="Arial Rounded MT Bold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254353" y="4972982"/>
            <a:ext cx="1161288" cy="436267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txBody>
          <a:bodyPr wrap="non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>
                <a:solidFill>
                  <a:srgbClr val="E41E2A"/>
                </a:solidFill>
                <a:latin typeface="Arial Rounded MT Bold" pitchFamily="34" charset="0"/>
              </a:rPr>
              <a:t>9</a:t>
            </a:r>
            <a:r>
              <a:rPr lang="en-US" sz="2000" dirty="0" smtClean="0">
                <a:solidFill>
                  <a:srgbClr val="E41E2A"/>
                </a:solidFill>
                <a:latin typeface="Arial Rounded MT Bold" pitchFamily="34" charset="0"/>
              </a:rPr>
              <a:t>%</a:t>
            </a:r>
            <a:endParaRPr lang="en-US" sz="2000" dirty="0">
              <a:solidFill>
                <a:srgbClr val="E41E2A"/>
              </a:solidFill>
              <a:latin typeface="Arial Rounded MT Bold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61945" y="4972982"/>
            <a:ext cx="1161288" cy="436267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txBody>
          <a:bodyPr wrap="non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 smtClean="0">
                <a:solidFill>
                  <a:srgbClr val="E41E2A"/>
                </a:solidFill>
                <a:latin typeface="Arial Rounded MT Bold" pitchFamily="34" charset="0"/>
              </a:rPr>
              <a:t>8%</a:t>
            </a:r>
            <a:endParaRPr lang="en-US" sz="2000" dirty="0">
              <a:solidFill>
                <a:srgbClr val="E41E2A"/>
              </a:solidFill>
              <a:latin typeface="Arial Rounded MT Bold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469536" y="4972982"/>
            <a:ext cx="1161288" cy="436267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txBody>
          <a:bodyPr wrap="non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 smtClean="0">
                <a:solidFill>
                  <a:srgbClr val="E41E2A"/>
                </a:solidFill>
                <a:latin typeface="Arial Rounded MT Bold" pitchFamily="34" charset="0"/>
              </a:rPr>
              <a:t>32%</a:t>
            </a:r>
            <a:endParaRPr lang="en-US" sz="2000" dirty="0">
              <a:solidFill>
                <a:srgbClr val="E41E2A"/>
              </a:solidFill>
              <a:latin typeface="Arial Rounded MT Bold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39169" y="5572560"/>
            <a:ext cx="1161288" cy="436267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 smtClean="0">
                <a:solidFill>
                  <a:srgbClr val="0070C0"/>
                </a:solidFill>
                <a:latin typeface="Arial Rounded MT Bold" pitchFamily="34" charset="0"/>
              </a:rPr>
              <a:t>79%</a:t>
            </a:r>
            <a:endParaRPr lang="en-US" sz="2000" dirty="0">
              <a:solidFill>
                <a:srgbClr val="0070C0"/>
              </a:solidFill>
              <a:latin typeface="Arial Rounded MT Bold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646761" y="5572560"/>
            <a:ext cx="1161288" cy="436267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txBody>
          <a:bodyPr wrap="non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 smtClean="0">
                <a:solidFill>
                  <a:srgbClr val="0070C0"/>
                </a:solidFill>
                <a:latin typeface="Arial Rounded MT Bold" pitchFamily="34" charset="0"/>
              </a:rPr>
              <a:t>20%</a:t>
            </a:r>
            <a:endParaRPr lang="en-US" sz="2000" dirty="0">
              <a:solidFill>
                <a:srgbClr val="0070C0"/>
              </a:solidFill>
              <a:latin typeface="Arial Rounded MT Bold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254353" y="5572560"/>
            <a:ext cx="1161288" cy="436267"/>
          </a:xfrm>
          <a:prstGeom prst="roundRect">
            <a:avLst/>
          </a:prstGeom>
          <a:solidFill>
            <a:schemeClr val="bg1"/>
          </a:solidFill>
        </p:spPr>
        <p:txBody>
          <a:bodyPr wrap="non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 smtClean="0">
                <a:solidFill>
                  <a:srgbClr val="0070C0"/>
                </a:solidFill>
                <a:latin typeface="Arial Rounded MT Bold" pitchFamily="34" charset="0"/>
              </a:rPr>
              <a:t>1%</a:t>
            </a:r>
            <a:endParaRPr lang="en-US" sz="2000" dirty="0">
              <a:solidFill>
                <a:srgbClr val="0070C0"/>
              </a:solidFill>
              <a:latin typeface="Arial Rounded MT Bold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861945" y="5572560"/>
            <a:ext cx="1161288" cy="436267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txBody>
          <a:bodyPr wrap="non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 smtClean="0">
                <a:solidFill>
                  <a:srgbClr val="0070C0"/>
                </a:solidFill>
                <a:latin typeface="Arial Rounded MT Bold" pitchFamily="34" charset="0"/>
              </a:rPr>
              <a:t>--%</a:t>
            </a:r>
            <a:endParaRPr lang="en-US" sz="2000" dirty="0">
              <a:solidFill>
                <a:srgbClr val="0070C0"/>
              </a:solidFill>
              <a:latin typeface="Arial Rounded MT Bold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469536" y="5572560"/>
            <a:ext cx="1161288" cy="436267"/>
          </a:xfrm>
          <a:prstGeom prst="roundRect">
            <a:avLst/>
          </a:prstGeom>
          <a:solidFill>
            <a:schemeClr val="bg1">
              <a:alpha val="80000"/>
            </a:schemeClr>
          </a:solidFill>
        </p:spPr>
        <p:txBody>
          <a:bodyPr wrap="none" lIns="91430" tIns="45716" rIns="91430" bIns="45716" rtlCol="0" anchor="ctr">
            <a:noAutofit/>
          </a:bodyPr>
          <a:lstStyle/>
          <a:p>
            <a:pPr algn="ctr" defTabSz="914196">
              <a:spcAft>
                <a:spcPts val="1200"/>
              </a:spcAft>
            </a:pPr>
            <a:r>
              <a:rPr lang="en-US" sz="2000" dirty="0" smtClean="0">
                <a:solidFill>
                  <a:srgbClr val="0070C0"/>
                </a:solidFill>
                <a:latin typeface="Arial Rounded MT Bold" pitchFamily="34" charset="0"/>
              </a:rPr>
              <a:t>--%</a:t>
            </a:r>
            <a:endParaRPr lang="en-US" sz="2000" dirty="0">
              <a:solidFill>
                <a:srgbClr val="0070C0"/>
              </a:solidFill>
              <a:latin typeface="Arial Rounded MT Bold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5094" y="5629944"/>
            <a:ext cx="1068186" cy="337306"/>
          </a:xfrm>
          <a:prstGeom prst="rect">
            <a:avLst/>
          </a:prstGeom>
          <a:noFill/>
        </p:spPr>
        <p:txBody>
          <a:bodyPr wrap="square" lIns="59723" tIns="29862" rIns="59723" bIns="29862" rtlCol="0">
            <a:spAutoFit/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70C0"/>
                </a:solidFill>
                <a:latin typeface="Arial Rounded MT Bold" pitchFamily="34" charset="0"/>
              </a:rPr>
              <a:t>H</a:t>
            </a:r>
            <a:r>
              <a:rPr lang="en-US" b="1" baseline="-25000" dirty="0">
                <a:solidFill>
                  <a:srgbClr val="0070C0"/>
                </a:solidFill>
                <a:latin typeface="Arial Rounded MT Bold" pitchFamily="34" charset="0"/>
              </a:rPr>
              <a:t>2</a:t>
            </a:r>
            <a:r>
              <a:rPr lang="en-US" b="1" dirty="0" smtClean="0">
                <a:solidFill>
                  <a:srgbClr val="0070C0"/>
                </a:solidFill>
                <a:latin typeface="Arial Rounded MT Bold" pitchFamily="34" charset="0"/>
              </a:rPr>
              <a:t>O</a:t>
            </a:r>
            <a:endParaRPr lang="en-US" b="1" dirty="0">
              <a:solidFill>
                <a:srgbClr val="0070C0"/>
              </a:solidFill>
              <a:latin typeface="Arial Rounded MT Bold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20842" y="1297192"/>
            <a:ext cx="1397943" cy="2239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bg1">
                  <a:lumMod val="95000"/>
                </a:schemeClr>
              </a:gs>
              <a:gs pos="61000">
                <a:schemeClr val="bg1">
                  <a:alpha val="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2" name="Rounded Rectangle 91"/>
          <p:cNvSpPr/>
          <p:nvPr/>
        </p:nvSpPr>
        <p:spPr bwMode="auto">
          <a:xfrm>
            <a:off x="883998" y="1625607"/>
            <a:ext cx="1471631" cy="469649"/>
          </a:xfrm>
          <a:prstGeom prst="roundRect">
            <a:avLst/>
          </a:prstGeom>
          <a:solidFill>
            <a:srgbClr val="E41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lvl="1" algn="ctr" fontAlgn="base">
              <a:spcBef>
                <a:spcPct val="0"/>
              </a:spcBef>
              <a:spcAft>
                <a:spcPct val="50000"/>
              </a:spcAft>
              <a:buClr>
                <a:srgbClr val="CC0000"/>
              </a:buClr>
            </a:pPr>
            <a:r>
              <a:rPr lang="en-US" sz="1100" dirty="0" smtClean="0">
                <a:solidFill>
                  <a:schemeClr val="bg1"/>
                </a:solidFill>
                <a:latin typeface="Arial Rounded MT Bold" pitchFamily="34" charset="0"/>
                <a:cs typeface="Arial Rounded MT Bold"/>
              </a:rPr>
              <a:t>INGREDIENTS</a:t>
            </a:r>
            <a:endParaRPr lang="en-US" sz="1100" dirty="0">
              <a:solidFill>
                <a:schemeClr val="bg1"/>
              </a:solidFill>
              <a:latin typeface="Arial Rounded MT Bold" pitchFamily="34" charset="0"/>
              <a:cs typeface="Arial Rounded MT Bold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998388" y="2201664"/>
            <a:ext cx="1242850" cy="1242849"/>
          </a:xfrm>
          <a:prstGeom prst="ellipse">
            <a:avLst/>
          </a:prstGeom>
          <a:solidFill>
            <a:schemeClr val="bg1"/>
          </a:solidFill>
          <a:ln w="57150" cmpd="sng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60000" scaled="0"/>
              <a:tileRect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4" name="Rounded Rectangle 93"/>
          <p:cNvSpPr/>
          <p:nvPr/>
        </p:nvSpPr>
        <p:spPr>
          <a:xfrm>
            <a:off x="2529713" y="1297192"/>
            <a:ext cx="1397943" cy="2239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bg1">
                  <a:lumMod val="95000"/>
                </a:schemeClr>
              </a:gs>
              <a:gs pos="61000">
                <a:schemeClr val="bg1">
                  <a:alpha val="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5" name="Rounded Rectangle 94"/>
          <p:cNvSpPr/>
          <p:nvPr/>
        </p:nvSpPr>
        <p:spPr bwMode="auto">
          <a:xfrm>
            <a:off x="2492869" y="1625607"/>
            <a:ext cx="1471631" cy="469649"/>
          </a:xfrm>
          <a:prstGeom prst="roundRect">
            <a:avLst/>
          </a:prstGeom>
          <a:solidFill>
            <a:srgbClr val="E41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sz="1100" dirty="0" smtClean="0">
                <a:latin typeface="Arial Rounded MT Bold" pitchFamily="34" charset="0"/>
              </a:rPr>
              <a:t>PACKAGING</a:t>
            </a:r>
            <a:endParaRPr lang="en-US" sz="1100" dirty="0">
              <a:latin typeface="Arial Rounded MT Bold" pitchFamily="34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2607259" y="2201664"/>
            <a:ext cx="1242850" cy="1242849"/>
          </a:xfrm>
          <a:prstGeom prst="ellipse">
            <a:avLst/>
          </a:prstGeom>
          <a:solidFill>
            <a:schemeClr val="bg1"/>
          </a:solidFill>
          <a:ln w="57150" cmpd="sng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60000" scaled="0"/>
              <a:tileRect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7" name="Rounded Rectangle 96"/>
          <p:cNvSpPr/>
          <p:nvPr/>
        </p:nvSpPr>
        <p:spPr>
          <a:xfrm>
            <a:off x="4138584" y="1297192"/>
            <a:ext cx="1397943" cy="2239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bg1">
                  <a:lumMod val="95000"/>
                </a:schemeClr>
              </a:gs>
              <a:gs pos="61000">
                <a:schemeClr val="bg1">
                  <a:alpha val="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8" name="Rounded Rectangle 97"/>
          <p:cNvSpPr/>
          <p:nvPr/>
        </p:nvSpPr>
        <p:spPr bwMode="auto">
          <a:xfrm>
            <a:off x="4101740" y="1625607"/>
            <a:ext cx="1471631" cy="469649"/>
          </a:xfrm>
          <a:prstGeom prst="roundRect">
            <a:avLst/>
          </a:prstGeom>
          <a:solidFill>
            <a:srgbClr val="E41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lvl="1" algn="ctr" fontAlgn="base">
              <a:spcBef>
                <a:spcPct val="0"/>
              </a:spcBef>
              <a:spcAft>
                <a:spcPct val="50000"/>
              </a:spcAft>
              <a:buClr>
                <a:srgbClr val="CC0000"/>
              </a:buClr>
            </a:pPr>
            <a:r>
              <a:rPr lang="en-US" sz="1100" dirty="0" smtClean="0">
                <a:solidFill>
                  <a:schemeClr val="bg1"/>
                </a:solidFill>
                <a:latin typeface="Arial Rounded MT Bold" pitchFamily="34" charset="0"/>
                <a:cs typeface="Arial Rounded MT Bold"/>
              </a:rPr>
              <a:t>MANUFACTURING</a:t>
            </a:r>
            <a:endParaRPr lang="en-US" sz="1100" dirty="0">
              <a:solidFill>
                <a:schemeClr val="bg1"/>
              </a:solidFill>
              <a:latin typeface="Arial Rounded MT Bold" pitchFamily="34" charset="0"/>
              <a:cs typeface="Arial Rounded MT Bold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4216130" y="2201664"/>
            <a:ext cx="1242850" cy="1242849"/>
          </a:xfrm>
          <a:prstGeom prst="ellipse">
            <a:avLst/>
          </a:prstGeom>
          <a:solidFill>
            <a:schemeClr val="bg1"/>
          </a:solidFill>
          <a:ln w="57150" cmpd="sng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60000" scaled="0"/>
              <a:tileRect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0" name="Rounded Rectangle 99"/>
          <p:cNvSpPr/>
          <p:nvPr/>
        </p:nvSpPr>
        <p:spPr>
          <a:xfrm>
            <a:off x="5747455" y="1297192"/>
            <a:ext cx="1397943" cy="2239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bg1">
                  <a:lumMod val="95000"/>
                </a:schemeClr>
              </a:gs>
              <a:gs pos="61000">
                <a:schemeClr val="bg1">
                  <a:alpha val="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1" name="Rounded Rectangle 100"/>
          <p:cNvSpPr/>
          <p:nvPr/>
        </p:nvSpPr>
        <p:spPr bwMode="auto">
          <a:xfrm>
            <a:off x="5710611" y="1625607"/>
            <a:ext cx="1471631" cy="469649"/>
          </a:xfrm>
          <a:prstGeom prst="roundRect">
            <a:avLst/>
          </a:prstGeom>
          <a:solidFill>
            <a:srgbClr val="E41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sz="1100" dirty="0" smtClean="0">
                <a:latin typeface="Arial Rounded MT Bold" pitchFamily="34" charset="0"/>
              </a:rPr>
              <a:t>DISTRIBUTION</a:t>
            </a:r>
            <a:endParaRPr lang="en-US" sz="1100" dirty="0">
              <a:latin typeface="Arial Rounded MT Bold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825001" y="2201664"/>
            <a:ext cx="1242850" cy="1242849"/>
          </a:xfrm>
          <a:prstGeom prst="ellipse">
            <a:avLst/>
          </a:prstGeom>
          <a:solidFill>
            <a:schemeClr val="bg1"/>
          </a:solidFill>
          <a:ln w="57150" cmpd="sng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60000" scaled="0"/>
              <a:tileRect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3" name="Rounded Rectangle 102"/>
          <p:cNvSpPr/>
          <p:nvPr/>
        </p:nvSpPr>
        <p:spPr>
          <a:xfrm>
            <a:off x="7356325" y="1297192"/>
            <a:ext cx="1397943" cy="22399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bg1">
                  <a:lumMod val="95000"/>
                </a:schemeClr>
              </a:gs>
              <a:gs pos="61000">
                <a:schemeClr val="bg1">
                  <a:alpha val="0"/>
                </a:schemeClr>
              </a:gs>
              <a:gs pos="0">
                <a:schemeClr val="bg1">
                  <a:lumMod val="50000"/>
                </a:schemeClr>
              </a:gs>
            </a:gsLst>
            <a:lin ang="16200000" scaled="0"/>
            <a:tileRect/>
          </a:gradFill>
          <a:ln>
            <a:noFill/>
          </a:ln>
          <a:effectLst>
            <a:outerShdw blurRad="190500" dist="38100" dir="5400000" algn="t" rotWithShape="0">
              <a:prstClr val="black">
                <a:alpha val="5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Rounded Rectangle 103"/>
          <p:cNvSpPr/>
          <p:nvPr/>
        </p:nvSpPr>
        <p:spPr bwMode="auto">
          <a:xfrm>
            <a:off x="7319481" y="1625607"/>
            <a:ext cx="1471631" cy="469649"/>
          </a:xfrm>
          <a:prstGeom prst="roundRect">
            <a:avLst/>
          </a:prstGeom>
          <a:solidFill>
            <a:srgbClr val="E41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/>
            <a:r>
              <a:rPr lang="en-US" sz="1100" dirty="0" smtClean="0">
                <a:latin typeface="Arial Rounded MT Bold" pitchFamily="34" charset="0"/>
              </a:rPr>
              <a:t>REFRIGERATION</a:t>
            </a:r>
            <a:endParaRPr lang="en-US" sz="1100" dirty="0">
              <a:latin typeface="Arial Rounded MT Bold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433871" y="2201664"/>
            <a:ext cx="1242850" cy="1242849"/>
          </a:xfrm>
          <a:prstGeom prst="ellipse">
            <a:avLst/>
          </a:prstGeom>
          <a:solidFill>
            <a:schemeClr val="bg1"/>
          </a:solidFill>
          <a:ln w="57150" cmpd="sng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3660000" scaled="0"/>
              <a:tileRect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06" name="Picture 2"/>
          <p:cNvPicPr>
            <a:picLocks noChangeArrowheads="1"/>
          </p:cNvPicPr>
          <p:nvPr/>
        </p:nvPicPr>
        <p:blipFill rotWithShape="1">
          <a:blip r:embed="rId3" cstate="print"/>
          <a:srcRect l="6839" t="-4831" r="17836" b="-1"/>
          <a:stretch/>
        </p:blipFill>
        <p:spPr bwMode="auto">
          <a:xfrm>
            <a:off x="1019773" y="2223048"/>
            <a:ext cx="1200081" cy="1200081"/>
          </a:xfrm>
          <a:prstGeom prst="ellips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innerShdw blurRad="114300">
              <a:prstClr val="black">
                <a:alpha val="41000"/>
              </a:prstClr>
            </a:innerShdw>
          </a:effectLst>
        </p:spPr>
      </p:pic>
      <p:pic>
        <p:nvPicPr>
          <p:cNvPr id="107" name="Picture 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9752" y="2224156"/>
            <a:ext cx="1197864" cy="1197864"/>
          </a:xfrm>
          <a:prstGeom prst="ellips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innerShdw blurRad="114300">
              <a:prstClr val="black">
                <a:alpha val="41000"/>
              </a:prstClr>
            </a:innerShdw>
          </a:effectLst>
        </p:spPr>
      </p:pic>
      <p:pic>
        <p:nvPicPr>
          <p:cNvPr id="108" name="Picture 4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7494" y="2224156"/>
            <a:ext cx="1197864" cy="1197864"/>
          </a:xfrm>
          <a:prstGeom prst="ellips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innerShdw blurRad="114300">
              <a:prstClr val="black">
                <a:alpha val="41000"/>
              </a:prstClr>
            </a:innerShdw>
          </a:effectLst>
        </p:spPr>
      </p:pic>
      <p:pic>
        <p:nvPicPr>
          <p:cNvPr id="109" name="Picture 5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6364" y="2224156"/>
            <a:ext cx="1197864" cy="1197864"/>
          </a:xfrm>
          <a:prstGeom prst="ellips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innerShdw blurRad="114300">
              <a:prstClr val="black">
                <a:alpha val="41000"/>
              </a:prstClr>
            </a:innerShdw>
          </a:effectLst>
        </p:spPr>
      </p:pic>
      <p:pic>
        <p:nvPicPr>
          <p:cNvPr id="110" name="Picture 9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38623" y="2224156"/>
            <a:ext cx="1197864" cy="1197864"/>
          </a:xfrm>
          <a:prstGeom prst="ellipse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innerShdw blurRad="114300">
              <a:prstClr val="black">
                <a:alpha val="41000"/>
              </a:prstClr>
            </a:innerShdw>
          </a:effectLst>
        </p:spPr>
      </p:pic>
      <p:sp>
        <p:nvSpPr>
          <p:cNvPr id="51" name="TextBox 50"/>
          <p:cNvSpPr txBox="1"/>
          <p:nvPr/>
        </p:nvSpPr>
        <p:spPr>
          <a:xfrm>
            <a:off x="5747455" y="3722201"/>
            <a:ext cx="1419535" cy="24473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 defTabSz="914196">
              <a:lnSpc>
                <a:spcPct val="7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494949"/>
                </a:solidFill>
                <a:latin typeface="Arial Rounded MT Bold" pitchFamily="34" charset="0"/>
              </a:rPr>
              <a:t>Trucking </a:t>
            </a:r>
            <a:r>
              <a:rPr lang="en-US" sz="1400" dirty="0" smtClean="0">
                <a:solidFill>
                  <a:srgbClr val="494949"/>
                </a:solidFill>
                <a:latin typeface="Arial Rounded MT Bold" pitchFamily="34" charset="0"/>
              </a:rPr>
              <a:t>Fleet</a:t>
            </a:r>
            <a:endParaRPr lang="en-US" sz="1400" dirty="0">
              <a:solidFill>
                <a:srgbClr val="494949"/>
              </a:solidFill>
              <a:latin typeface="Arial Rounded MT Bold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28386" y="65349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D7EADBF-0A53-4DCD-9DD5-EA3012CFAD6F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9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2722306" y="3048000"/>
            <a:ext cx="3602294" cy="220979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:\Users\O09233\Desktop\TEMP\pkg\pics\Empty 20oz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9"/>
          <a:stretch/>
        </p:blipFill>
        <p:spPr bwMode="auto">
          <a:xfrm>
            <a:off x="6589708" y="1918311"/>
            <a:ext cx="1868492" cy="486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00044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26590"/>
            <a:ext cx="1593850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01784" y="3733800"/>
            <a:ext cx="2523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BOTTLE COST </a:t>
            </a:r>
          </a:p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~30%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dirty="0" smtClean="0">
                <a:latin typeface="Arial Narrow" pitchFamily="34" charset="0"/>
                <a:cs typeface="Arial" pitchFamily="34" charset="0"/>
              </a:rPr>
              <a:t>BOTTOM LINE VALUE</a:t>
            </a:r>
            <a:r>
              <a:rPr lang="en-US" sz="3200" dirty="0">
                <a:latin typeface="Arial Narrow" pitchFamily="34" charset="0"/>
                <a:cs typeface="Arial" pitchFamily="34" charset="0"/>
              </a:rPr>
              <a:t/>
            </a:r>
            <a:br>
              <a:rPr lang="en-US" sz="3200" dirty="0">
                <a:latin typeface="Arial Narrow" pitchFamily="34" charset="0"/>
                <a:cs typeface="Arial" pitchFamily="34" charset="0"/>
              </a:rPr>
            </a:br>
            <a:r>
              <a:rPr lang="en-US" b="1" dirty="0" smtClean="0">
                <a:latin typeface="Arial Narrow" pitchFamily="34" charset="0"/>
                <a:cs typeface="Arial" pitchFamily="34" charset="0"/>
              </a:rPr>
              <a:t>PACKAGING: KEY COST COMPONENT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28386" y="65349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D7EADBF-0A53-4DCD-9DD5-EA3012CFAD6F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9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2722306" y="3048000"/>
            <a:ext cx="3602294" cy="2209799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:\Users\O09233\Desktop\TEMP\pkg\pics\Empty 20oz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9"/>
          <a:stretch/>
        </p:blipFill>
        <p:spPr bwMode="auto">
          <a:xfrm>
            <a:off x="6589708" y="1918311"/>
            <a:ext cx="1868492" cy="486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00044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26590"/>
            <a:ext cx="1593850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01784" y="3733800"/>
            <a:ext cx="2523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BOTTLE COST </a:t>
            </a:r>
          </a:p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~30%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BOTTOM LINE VALUE</a:t>
            </a:r>
            <a:r>
              <a:rPr lang="en-US" sz="3200" dirty="0">
                <a:latin typeface="Arial" pitchFamily="34" charset="0"/>
                <a:cs typeface="Arial" pitchFamily="34" charset="0"/>
              </a:rPr>
              <a:t/>
            </a:r>
            <a:br>
              <a:rPr lang="en-US" sz="3200" dirty="0"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Packaging is a key cost component of our products </a:t>
            </a:r>
            <a:r>
              <a:rPr lang="en-US" sz="16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sample cost of 20oz Coca-Cola Classic)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28386" y="653496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D7EADBF-0A53-4DCD-9DD5-EA3012CFAD6F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1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717997"/>
            <a:ext cx="36576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8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lean</a:t>
            </a:r>
            <a:endParaRPr lang="en-US" sz="8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752600" y="2667000"/>
            <a:ext cx="4114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8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green</a:t>
            </a:r>
            <a:endParaRPr lang="en-US" sz="8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71800" y="4876800"/>
            <a:ext cx="58674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8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en-US" sz="8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loved</a:t>
            </a:r>
            <a:endParaRPr lang="en-US" sz="8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88CBF-358F-4D34-862D-A2CC90CE3EA8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Classified - Unclassified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12343</TotalTime>
  <Words>1295</Words>
  <Application>Microsoft Office PowerPoint</Application>
  <PresentationFormat>On-screen Show (4:3)</PresentationFormat>
  <Paragraphs>446</Paragraphs>
  <Slides>36</Slides>
  <Notes>12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Office Theme</vt:lpstr>
      <vt:lpstr>Bitmap</vt:lpstr>
      <vt:lpstr>Acrobat Document</vt:lpstr>
      <vt:lpstr>PowerPoint Presentation</vt:lpstr>
      <vt:lpstr>PowerPoint Presentation</vt:lpstr>
      <vt:lpstr>PowerPoint Presentation</vt:lpstr>
      <vt:lpstr>PowerPoint Presentation</vt:lpstr>
      <vt:lpstr>CONSUMER VALUE PET bottle tops for delivering refreshment today…and tomorrow</vt:lpstr>
      <vt:lpstr>ECOSYSTEM VALUE Packaging is our largest CO2 source</vt:lpstr>
      <vt:lpstr>BOTTOM LINE VALUE PACKAGING: KEY COST COMPONENT</vt:lpstr>
      <vt:lpstr>BOTTOM LINE VALUE Packaging is a key cost component of our products (sample cost of 20oz Coca-Cola Classic) </vt:lpstr>
      <vt:lpstr>PowerPoint Presentation</vt:lpstr>
      <vt:lpstr>PlantBottle™ Technology Pathway</vt:lpstr>
      <vt:lpstr>PlantBottle™ Packaging</vt:lpstr>
      <vt:lpstr>PlantBottle™ Commercial Strategy</vt:lpstr>
      <vt:lpstr>Back Integration Into PET Supply Chain</vt:lpstr>
      <vt:lpstr>Building A Leaner Local Supply Strategy</vt:lpstr>
      <vt:lpstr>LET US KNOW IF YOU WANT/NEED MORE SHOWING COST MODEL  WE HAVE A LOT MORE IF HELPFUL</vt:lpstr>
      <vt:lpstr>More than 140,000 MTs of CO2 emissions removed since launch - equivalent to over 300,000 barrels of oil</vt:lpstr>
      <vt:lpstr>PowerPoint Presentation</vt:lpstr>
      <vt:lpstr>Feedstock Sustainability </vt:lpstr>
      <vt:lpstr>Awards &amp;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Strategic Communications</vt:lpstr>
      <vt:lpstr>PowerPoint Presentation</vt:lpstr>
      <vt:lpstr>PowerPoint Presentation</vt:lpstr>
      <vt:lpstr>Robust R&amp;D pipeline</vt:lpstr>
      <vt:lpstr>Opportunity Collaboration</vt:lpstr>
      <vt:lpstr>PowerPoint Presentation</vt:lpstr>
      <vt:lpstr>PowerPoint Presentation</vt:lpstr>
    </vt:vector>
  </TitlesOfParts>
  <Company>The Coca-Cola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PlantBottle™ Packaging: Making Big Ideas Happen</dc:title>
  <dc:creator>TempAdmin</dc:creator>
  <cp:lastModifiedBy>N</cp:lastModifiedBy>
  <cp:revision>38</cp:revision>
  <dcterms:created xsi:type="dcterms:W3CDTF">2013-04-18T20:18:10Z</dcterms:created>
  <dcterms:modified xsi:type="dcterms:W3CDTF">2013-09-04T16:14:12Z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ILEGUID">
    <vt:lpwstr>29510c3c-d549-46af-9b12-4922c0a501f6</vt:lpwstr>
  </property>
  <property fmtid="{D5CDD505-2E9C-101B-9397-08002B2CF9AE}" pid="3" name="MODFILEGUID">
    <vt:lpwstr>32d481a7-bd73-437e-b526-f0a67e87ea14</vt:lpwstr>
  </property>
  <property fmtid="{D5CDD505-2E9C-101B-9397-08002B2CF9AE}" pid="4" name="FILEOWNER">
    <vt:lpwstr>O09233</vt:lpwstr>
  </property>
  <property fmtid="{D5CDD505-2E9C-101B-9397-08002B2CF9AE}" pid="5" name="MODFILEOWNER">
    <vt:lpwstr>O09233</vt:lpwstr>
  </property>
  <property fmtid="{D5CDD505-2E9C-101B-9397-08002B2CF9AE}" pid="6" name="IPPCLASS">
    <vt:i4>0</vt:i4>
  </property>
  <property fmtid="{D5CDD505-2E9C-101B-9397-08002B2CF9AE}" pid="7" name="MODIPPCLASS">
    <vt:i4>0</vt:i4>
  </property>
  <property fmtid="{D5CDD505-2E9C-101B-9397-08002B2CF9AE}" pid="8" name="MACHINEID">
    <vt:lpwstr>O09233-4667</vt:lpwstr>
  </property>
  <property fmtid="{D5CDD505-2E9C-101B-9397-08002B2CF9AE}" pid="9" name="MODMACHINEID">
    <vt:lpwstr>O09233-4667</vt:lpwstr>
  </property>
  <property fmtid="{D5CDD505-2E9C-101B-9397-08002B2CF9AE}" pid="10" name="CURRENTCLASS">
    <vt:lpwstr>Classified - Unclassified</vt:lpwstr>
  </property>
</Properties>
</file>